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4"/>
  </p:notesMasterIdLst>
  <p:sldIdLst>
    <p:sldId id="319" r:id="rId2"/>
    <p:sldId id="315" r:id="rId3"/>
    <p:sldId id="321" r:id="rId4"/>
    <p:sldId id="316" r:id="rId5"/>
    <p:sldId id="323" r:id="rId6"/>
    <p:sldId id="322" r:id="rId7"/>
    <p:sldId id="324" r:id="rId8"/>
    <p:sldId id="325" r:id="rId9"/>
    <p:sldId id="328" r:id="rId10"/>
    <p:sldId id="329" r:id="rId11"/>
    <p:sldId id="327" r:id="rId12"/>
    <p:sldId id="318" r:id="rId13"/>
  </p:sldIdLst>
  <p:sldSz cx="9144000" cy="5143500" type="screen16x9"/>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00"/>
    <a:srgbClr val="66CCFF"/>
    <a:srgbClr val="3366CC"/>
    <a:srgbClr val="0033CC"/>
    <a:srgbClr val="E59C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403" autoAdjust="0"/>
    <p:restoredTop sz="91304" autoAdjust="0"/>
  </p:normalViewPr>
  <p:slideViewPr>
    <p:cSldViewPr snapToObjects="1">
      <p:cViewPr varScale="1">
        <p:scale>
          <a:sx n="139" d="100"/>
          <a:sy n="139" d="100"/>
        </p:scale>
        <p:origin x="-1620" y="-9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83" d="100"/>
          <a:sy n="83" d="100"/>
        </p:scale>
        <p:origin x="-3768" y="-96"/>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2DD15217-773D-495C-B87B-4B6EB7DE04E9}" type="datetimeFigureOut">
              <a:rPr lang="en-US" smtClean="0"/>
              <a:t>2/10/2016</a:t>
            </a:fld>
            <a:endParaRPr lang="en-US" dirty="0"/>
          </a:p>
        </p:txBody>
      </p:sp>
      <p:sp>
        <p:nvSpPr>
          <p:cNvPr id="4" name="Slide Image Placeholder 3"/>
          <p:cNvSpPr>
            <a:spLocks noGrp="1" noRot="1" noChangeAspect="1"/>
          </p:cNvSpPr>
          <p:nvPr>
            <p:ph type="sldImg" idx="2"/>
          </p:nvPr>
        </p:nvSpPr>
        <p:spPr>
          <a:xfrm>
            <a:off x="422275" y="704850"/>
            <a:ext cx="6257925" cy="3519488"/>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100A5935-EFBB-4A58-A4ED-6823340A5B11}" type="slidenum">
              <a:rPr lang="en-US" smtClean="0"/>
              <a:t>‹#›</a:t>
            </a:fld>
            <a:endParaRPr lang="en-US" dirty="0"/>
          </a:p>
        </p:txBody>
      </p:sp>
    </p:spTree>
    <p:extLst>
      <p:ext uri="{BB962C8B-B14F-4D97-AF65-F5344CB8AC3E}">
        <p14:creationId xmlns:p14="http://schemas.microsoft.com/office/powerpoint/2010/main" val="3693929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00A5935-EFBB-4A58-A4ED-6823340A5B11}" type="slidenum">
              <a:rPr lang="en-US" smtClean="0"/>
              <a:t>1</a:t>
            </a:fld>
            <a:endParaRPr lang="en-US" dirty="0"/>
          </a:p>
        </p:txBody>
      </p:sp>
    </p:spTree>
    <p:extLst>
      <p:ext uri="{BB962C8B-B14F-4D97-AF65-F5344CB8AC3E}">
        <p14:creationId xmlns:p14="http://schemas.microsoft.com/office/powerpoint/2010/main" val="2059496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00A5935-EFBB-4A58-A4ED-6823340A5B11}" type="slidenum">
              <a:rPr lang="en-US" smtClean="0"/>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00A5935-EFBB-4A58-A4ED-6823340A5B11}" type="slidenum">
              <a:rPr lang="en-US" smtClean="0"/>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00A5935-EFBB-4A58-A4ED-6823340A5B11}" type="slidenum">
              <a:rPr lang="en-US" smtClean="0"/>
              <a:t>12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00A5935-EFBB-4A58-A4ED-6823340A5B11}" type="slidenum">
              <a:rPr lang="en-US" smtClean="0"/>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00A5935-EFBB-4A58-A4ED-6823340A5B11}" type="slidenum">
              <a:rPr lang="en-US" smtClean="0"/>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00A5935-EFBB-4A58-A4ED-6823340A5B11}" type="slidenum">
              <a:rPr lang="en-US" smtClean="0"/>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00A5935-EFBB-4A58-A4ED-6823340A5B11}" type="slidenum">
              <a:rPr lang="en-US" smtClean="0"/>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00A5935-EFBB-4A58-A4ED-6823340A5B11}" type="slidenum">
              <a:rPr lang="en-US" smtClean="0"/>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00A5935-EFBB-4A58-A4ED-6823340A5B11}" type="slidenum">
              <a:rPr lang="en-US" smtClean="0"/>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00A5935-EFBB-4A58-A4ED-6823340A5B11}" type="slidenum">
              <a:rPr lang="en-US" smtClean="0"/>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00A5935-EFBB-4A58-A4ED-6823340A5B11}" type="slidenum">
              <a:rPr lang="en-US" smtClean="0"/>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8" name="Group 7"/>
          <p:cNvGrpSpPr/>
          <p:nvPr/>
        </p:nvGrpSpPr>
        <p:grpSpPr>
          <a:xfrm>
            <a:off x="0" y="-2096"/>
            <a:ext cx="9145480" cy="5164646"/>
            <a:chOff x="0" y="-2096"/>
            <a:chExt cx="9145480" cy="5164646"/>
          </a:xfrm>
        </p:grpSpPr>
        <p:pic>
          <p:nvPicPr>
            <p:cNvPr id="9" name="Picture 11" descr="C:\Users\Wm\AppData\Local\Microsoft\Windows\Temporary Internet Files\Content.IE5\VZ31YUIL\MC9004387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6"/>
              <a:ext cx="154464" cy="516464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1" descr="C:\Users\Wm\AppData\Local\Microsoft\Windows\Temporary Internet Files\Content.IE5\VZ31YUIL\MC9004387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1600" y="0"/>
              <a:ext cx="153880" cy="51435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C:\Users\Wm\AppData\Local\Microsoft\Windows\Temporary Internet Files\Content.IE5\VZ31YUIL\MC900438720[1].jpg"/>
            <p:cNvPicPr>
              <a:picLocks noChangeAspect="1" noChangeArrowheads="1"/>
            </p:cNvPicPr>
            <p:nvPr/>
          </p:nvPicPr>
          <p:blipFill>
            <a:blip r:embed="rId2">
              <a:duotone>
                <a:srgbClr val="AD010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rot="5400000">
              <a:off x="4471326" y="-4061010"/>
              <a:ext cx="204932" cy="832638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C:\Users\Wm\AppData\Local\Microsoft\Windows\Temporary Internet Files\Content.IE5\VZ31YUIL\MC900438720[1].jpg"/>
            <p:cNvPicPr>
              <a:picLocks noChangeAspect="1" noChangeArrowheads="1"/>
            </p:cNvPicPr>
            <p:nvPr/>
          </p:nvPicPr>
          <p:blipFill>
            <a:blip r:embed="rId2">
              <a:duotone>
                <a:srgbClr val="AD010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rot="5400000">
              <a:off x="4480232" y="905793"/>
              <a:ext cx="187124" cy="832638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 name="Group 15"/>
          <p:cNvGrpSpPr/>
          <p:nvPr userDrawn="1"/>
        </p:nvGrpSpPr>
        <p:grpSpPr>
          <a:xfrm>
            <a:off x="0" y="-2096"/>
            <a:ext cx="9145480" cy="5164646"/>
            <a:chOff x="0" y="-2096"/>
            <a:chExt cx="9145480" cy="5164646"/>
          </a:xfrm>
        </p:grpSpPr>
        <p:pic>
          <p:nvPicPr>
            <p:cNvPr id="17" name="Picture 11" descr="C:\Users\Wm\AppData\Local\Microsoft\Windows\Temporary Internet Files\Content.IE5\VZ31YUIL\MC9004387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6"/>
              <a:ext cx="154464" cy="5164646"/>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1" descr="C:\Users\Wm\AppData\Local\Microsoft\Windows\Temporary Internet Files\Content.IE5\VZ31YUIL\MC9004387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1600" y="0"/>
              <a:ext cx="153880" cy="51435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C:\Users\Wm\AppData\Local\Microsoft\Windows\Temporary Internet Files\Content.IE5\VZ31YUIL\MC900438720[1].jpg"/>
            <p:cNvPicPr>
              <a:picLocks noChangeAspect="1" noChangeArrowheads="1"/>
            </p:cNvPicPr>
            <p:nvPr/>
          </p:nvPicPr>
          <p:blipFill>
            <a:blip r:embed="rId2">
              <a:duotone>
                <a:srgbClr val="AD010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rot="5400000">
              <a:off x="4471326" y="-4061010"/>
              <a:ext cx="204932" cy="832638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descr="C:\Users\Wm\AppData\Local\Microsoft\Windows\Temporary Internet Files\Content.IE5\VZ31YUIL\MC900438720[1].jpg"/>
            <p:cNvPicPr>
              <a:picLocks noChangeAspect="1" noChangeArrowheads="1"/>
            </p:cNvPicPr>
            <p:nvPr/>
          </p:nvPicPr>
          <p:blipFill>
            <a:blip r:embed="rId2">
              <a:duotone>
                <a:srgbClr val="AD010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rot="5400000">
              <a:off x="4480232" y="905793"/>
              <a:ext cx="187124" cy="8326389"/>
            </a:xfrm>
            <a:prstGeom prst="rect">
              <a:avLst/>
            </a:prstGeom>
            <a:noFill/>
            <a:extLst>
              <a:ext uri="{909E8E84-426E-40DD-AFC4-6F175D3DCCD1}">
                <a14:hiddenFill xmlns:a14="http://schemas.microsoft.com/office/drawing/2010/main">
                  <a:solidFill>
                    <a:srgbClr val="FFFFFF"/>
                  </a:solidFill>
                </a14:hiddenFill>
              </a:ext>
            </a:extLst>
          </p:spPr>
        </p:pic>
      </p:grpSp>
      <p:pic>
        <p:nvPicPr>
          <p:cNvPr id="28" name="Picture 27" descr="CADlogo-large.gif"/>
          <p:cNvPicPr>
            <a:picLocks noChangeAspect="1"/>
          </p:cNvPicPr>
          <p:nvPr userDrawn="1"/>
        </p:nvPicPr>
        <p:blipFill>
          <a:blip r:embed="rId3" cstate="print"/>
          <a:stretch>
            <a:fillRect/>
          </a:stretch>
        </p:blipFill>
        <p:spPr>
          <a:xfrm>
            <a:off x="3962400" y="204651"/>
            <a:ext cx="1243290" cy="414430"/>
          </a:xfrm>
          <a:prstGeom prst="rect">
            <a:avLst/>
          </a:prstGeom>
        </p:spPr>
      </p:pic>
      <p:sp>
        <p:nvSpPr>
          <p:cNvPr id="13" name="Action Button: Forward or Next 12">
            <a:hlinkClick r:id="" action="ppaction://hlinkshowjump?jump=nextslide" highlightClick="1"/>
          </p:cNvPr>
          <p:cNvSpPr/>
          <p:nvPr userDrawn="1"/>
        </p:nvSpPr>
        <p:spPr>
          <a:xfrm>
            <a:off x="5060469" y="4718506"/>
            <a:ext cx="202586" cy="139244"/>
          </a:xfrm>
          <a:prstGeom prst="actionButtonForwardNext">
            <a:avLst/>
          </a:prstGeom>
          <a:solidFill>
            <a:srgbClr val="0099FF"/>
          </a:solidFill>
          <a:ln w="6350" cap="flat" cmpd="sng" algn="ctr">
            <a:solidFill>
              <a:schemeClr val="tx1"/>
            </a:solidFill>
            <a:prstDash val="solid"/>
          </a:ln>
          <a:effectLst>
            <a:outerShdw blurRad="50800" dist="38100" dir="5400000" algn="t"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effectLst/>
              <a:uLnTx/>
              <a:uFillTx/>
              <a:latin typeface="Times New Roman"/>
            </a:endParaRPr>
          </a:p>
        </p:txBody>
      </p:sp>
      <p:sp>
        <p:nvSpPr>
          <p:cNvPr id="15" name="Action Button: Home 14">
            <a:hlinkClick r:id="" action="ppaction://hlinkshowjump?jump=firstslide" highlightClick="1"/>
          </p:cNvPr>
          <p:cNvSpPr/>
          <p:nvPr userDrawn="1"/>
        </p:nvSpPr>
        <p:spPr>
          <a:xfrm>
            <a:off x="3810001" y="4718506"/>
            <a:ext cx="202586" cy="139244"/>
          </a:xfrm>
          <a:prstGeom prst="actionButtonHome">
            <a:avLst/>
          </a:prstGeom>
          <a:solidFill>
            <a:srgbClr val="0099FF"/>
          </a:solidFill>
          <a:ln w="6350">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hlinkClick r:id="" action="ppaction://hlinkshowjump?jump=nextslide"/>
          </p:cNvPr>
          <p:cNvSpPr txBox="1"/>
          <p:nvPr userDrawn="1"/>
        </p:nvSpPr>
        <p:spPr>
          <a:xfrm>
            <a:off x="4685446" y="4454442"/>
            <a:ext cx="952632" cy="253916"/>
          </a:xfrm>
          <a:prstGeom prst="rect">
            <a:avLst/>
          </a:prstGeom>
          <a:noFill/>
        </p:spPr>
        <p:txBody>
          <a:bodyPr wrap="square" rtlCol="0">
            <a:spAutoFit/>
          </a:bodyPr>
          <a:lstStyle>
            <a:defPPr>
              <a:defRPr lang="en-US"/>
            </a:defPPr>
            <a:lvl1pPr algn="ctr">
              <a:defRPr sz="1200">
                <a:latin typeface="Swis721 Ex BT" panose="020B0605020202020204" pitchFamily="34" charset="0"/>
              </a:defRPr>
            </a:lvl1pPr>
          </a:lstStyle>
          <a:p>
            <a:pPr lvl="0"/>
            <a:r>
              <a:rPr lang="en-US" sz="1050" dirty="0" smtClean="0"/>
              <a:t>Next</a:t>
            </a:r>
            <a:endParaRPr lang="en-US" sz="1050" dirty="0"/>
          </a:p>
        </p:txBody>
      </p:sp>
      <p:sp>
        <p:nvSpPr>
          <p:cNvPr id="23" name="TextBox 22">
            <a:hlinkClick r:id="" action="ppaction://hlinkshowjump?jump=firstslide"/>
          </p:cNvPr>
          <p:cNvSpPr txBox="1"/>
          <p:nvPr userDrawn="1"/>
        </p:nvSpPr>
        <p:spPr>
          <a:xfrm>
            <a:off x="3512465" y="4454442"/>
            <a:ext cx="790139" cy="253916"/>
          </a:xfrm>
          <a:prstGeom prst="rect">
            <a:avLst/>
          </a:prstGeom>
          <a:noFill/>
        </p:spPr>
        <p:txBody>
          <a:bodyPr wrap="square" rtlCol="0">
            <a:spAutoFit/>
          </a:bodyPr>
          <a:lstStyle>
            <a:defPPr>
              <a:defRPr lang="en-US"/>
            </a:defPPr>
            <a:lvl1pPr algn="ctr">
              <a:defRPr sz="1200">
                <a:latin typeface="Swis721 Ex BT" panose="020B0605020202020204" pitchFamily="34" charset="0"/>
              </a:defRPr>
            </a:lvl1pPr>
          </a:lstStyle>
          <a:p>
            <a:pPr lvl="0"/>
            <a:r>
              <a:rPr lang="en-US" sz="1050" dirty="0" smtClean="0"/>
              <a:t>Home</a:t>
            </a:r>
            <a:endParaRPr lang="en-US" sz="1050" dirty="0"/>
          </a:p>
        </p:txBody>
      </p:sp>
    </p:spTree>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6" y="1657350"/>
            <a:ext cx="3636085" cy="943870"/>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6" y="548640"/>
            <a:ext cx="4017085" cy="3671048"/>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2623351"/>
            <a:ext cx="3388660" cy="16046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9EF30A-2C21-4601-AEAB-B1011FAB4C00}" type="datetimeFigureOut">
              <a:rPr lang="en-US" smtClean="0"/>
              <a:pPr/>
              <a:t>2/10/2016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2D72A8-06DF-4DD7-A017-BEBA59B45AD5}"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2900190"/>
            <a:ext cx="9144000" cy="224331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290019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1989233"/>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0" y="1200150"/>
            <a:ext cx="9144000" cy="382905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4475175" y="857250"/>
            <a:ext cx="4114800" cy="2345855"/>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77887" y="757865"/>
            <a:ext cx="3694114" cy="1622265"/>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9EF30A-2C21-4601-AEAB-B1011FAB4C00}" type="datetimeFigureOut">
              <a:rPr lang="en-US" smtClean="0"/>
              <a:pPr/>
              <a:t>2/10/2016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2D72A8-06DF-4DD7-A017-BEBA59B45AD5}" type="slidenum">
              <a:rPr lang="en-US" smtClean="0"/>
              <a:pPr/>
              <a:t>‹#›</a:t>
            </a:fld>
            <a:endParaRPr lang="en-US" dirty="0"/>
          </a:p>
        </p:txBody>
      </p:sp>
      <p:sp>
        <p:nvSpPr>
          <p:cNvPr id="2" name="Title 1"/>
          <p:cNvSpPr>
            <a:spLocks noGrp="1"/>
          </p:cNvSpPr>
          <p:nvPr>
            <p:ph type="title"/>
          </p:nvPr>
        </p:nvSpPr>
        <p:spPr>
          <a:xfrm>
            <a:off x="727268" y="3348316"/>
            <a:ext cx="6383538" cy="85725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548639"/>
            <a:ext cx="6400800" cy="260604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EF30A-2C21-4601-AEAB-B1011FAB4C00}" type="datetimeFigureOut">
              <a:rPr lang="en-US" smtClean="0"/>
              <a:pPr/>
              <a:t>2/10/2016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2D72A8-06DF-4DD7-A017-BEBA59B45AD5}"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282388"/>
            <a:ext cx="2057400" cy="3928754"/>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4" y="548640"/>
            <a:ext cx="4829287" cy="367104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9EF30A-2C21-4601-AEAB-B1011FAB4C00}" type="datetimeFigureOut">
              <a:rPr lang="en-US" smtClean="0"/>
              <a:pPr/>
              <a:t>2/10/2016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2D72A8-06DF-4DD7-A017-BEBA59B45AD5}"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8997053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grpSp>
        <p:nvGrpSpPr>
          <p:cNvPr id="8" name="Group 7"/>
          <p:cNvGrpSpPr/>
          <p:nvPr/>
        </p:nvGrpSpPr>
        <p:grpSpPr>
          <a:xfrm>
            <a:off x="0" y="-2096"/>
            <a:ext cx="9145480" cy="5164646"/>
            <a:chOff x="0" y="-2096"/>
            <a:chExt cx="9145480" cy="5164646"/>
          </a:xfrm>
        </p:grpSpPr>
        <p:pic>
          <p:nvPicPr>
            <p:cNvPr id="9" name="Picture 11" descr="C:\Users\Wm\AppData\Local\Microsoft\Windows\Temporary Internet Files\Content.IE5\VZ31YUIL\MC9004387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6"/>
              <a:ext cx="154464" cy="516464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1" descr="C:\Users\Wm\AppData\Local\Microsoft\Windows\Temporary Internet Files\Content.IE5\VZ31YUIL\MC9004387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1600" y="0"/>
              <a:ext cx="153880" cy="51435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C:\Users\Wm\AppData\Local\Microsoft\Windows\Temporary Internet Files\Content.IE5\VZ31YUIL\MC900438720[1].jpg"/>
            <p:cNvPicPr>
              <a:picLocks noChangeAspect="1" noChangeArrowheads="1"/>
            </p:cNvPicPr>
            <p:nvPr/>
          </p:nvPicPr>
          <p:blipFill>
            <a:blip r:embed="rId2">
              <a:duotone>
                <a:srgbClr val="AD010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rot="5400000">
              <a:off x="4471326" y="-4061010"/>
              <a:ext cx="204932" cy="832638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C:\Users\Wm\AppData\Local\Microsoft\Windows\Temporary Internet Files\Content.IE5\VZ31YUIL\MC900438720[1].jpg"/>
            <p:cNvPicPr>
              <a:picLocks noChangeAspect="1" noChangeArrowheads="1"/>
            </p:cNvPicPr>
            <p:nvPr/>
          </p:nvPicPr>
          <p:blipFill>
            <a:blip r:embed="rId2">
              <a:duotone>
                <a:srgbClr val="AD010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rot="5400000">
              <a:off x="4480232" y="905793"/>
              <a:ext cx="187124" cy="832638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 name="Group 15"/>
          <p:cNvGrpSpPr/>
          <p:nvPr userDrawn="1"/>
        </p:nvGrpSpPr>
        <p:grpSpPr>
          <a:xfrm>
            <a:off x="0" y="-2096"/>
            <a:ext cx="9145480" cy="5164646"/>
            <a:chOff x="0" y="-2096"/>
            <a:chExt cx="9145480" cy="5164646"/>
          </a:xfrm>
        </p:grpSpPr>
        <p:pic>
          <p:nvPicPr>
            <p:cNvPr id="17" name="Picture 11" descr="C:\Users\Wm\AppData\Local\Microsoft\Windows\Temporary Internet Files\Content.IE5\VZ31YUIL\MC9004387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6"/>
              <a:ext cx="154464" cy="5164646"/>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1" descr="C:\Users\Wm\AppData\Local\Microsoft\Windows\Temporary Internet Files\Content.IE5\VZ31YUIL\MC9004387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1600" y="0"/>
              <a:ext cx="153880" cy="51435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C:\Users\Wm\AppData\Local\Microsoft\Windows\Temporary Internet Files\Content.IE5\VZ31YUIL\MC900438720[1].jpg"/>
            <p:cNvPicPr>
              <a:picLocks noChangeAspect="1" noChangeArrowheads="1"/>
            </p:cNvPicPr>
            <p:nvPr/>
          </p:nvPicPr>
          <p:blipFill>
            <a:blip r:embed="rId2">
              <a:duotone>
                <a:srgbClr val="AD010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rot="5400000">
              <a:off x="4471326" y="-4061010"/>
              <a:ext cx="204932" cy="832638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descr="C:\Users\Wm\AppData\Local\Microsoft\Windows\Temporary Internet Files\Content.IE5\VZ31YUIL\MC900438720[1].jpg"/>
            <p:cNvPicPr>
              <a:picLocks noChangeAspect="1" noChangeArrowheads="1"/>
            </p:cNvPicPr>
            <p:nvPr/>
          </p:nvPicPr>
          <p:blipFill>
            <a:blip r:embed="rId2">
              <a:duotone>
                <a:srgbClr val="AD010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rot="5400000">
              <a:off x="4480232" y="905793"/>
              <a:ext cx="187124" cy="8326389"/>
            </a:xfrm>
            <a:prstGeom prst="rect">
              <a:avLst/>
            </a:prstGeom>
            <a:noFill/>
            <a:extLst>
              <a:ext uri="{909E8E84-426E-40DD-AFC4-6F175D3DCCD1}">
                <a14:hiddenFill xmlns:a14="http://schemas.microsoft.com/office/drawing/2010/main">
                  <a:solidFill>
                    <a:srgbClr val="FFFFFF"/>
                  </a:solidFill>
                </a14:hiddenFill>
              </a:ext>
            </a:extLst>
          </p:spPr>
        </p:pic>
      </p:grpSp>
      <p:pic>
        <p:nvPicPr>
          <p:cNvPr id="26" name="Picture 25" descr="CADlogo-large.gif"/>
          <p:cNvPicPr>
            <a:picLocks noChangeAspect="1"/>
          </p:cNvPicPr>
          <p:nvPr userDrawn="1"/>
        </p:nvPicPr>
        <p:blipFill>
          <a:blip r:embed="rId3" cstate="print"/>
          <a:stretch>
            <a:fillRect/>
          </a:stretch>
        </p:blipFill>
        <p:spPr>
          <a:xfrm>
            <a:off x="3962400" y="204651"/>
            <a:ext cx="1243290" cy="414430"/>
          </a:xfrm>
          <a:prstGeom prst="rect">
            <a:avLst/>
          </a:prstGeom>
        </p:spPr>
      </p:pic>
      <p:sp>
        <p:nvSpPr>
          <p:cNvPr id="32" name="Rectangle 31"/>
          <p:cNvSpPr/>
          <p:nvPr userDrawn="1"/>
        </p:nvSpPr>
        <p:spPr>
          <a:xfrm>
            <a:off x="2199004" y="546709"/>
            <a:ext cx="4745979" cy="276999"/>
          </a:xfrm>
          <a:prstGeom prst="rect">
            <a:avLst/>
          </a:prstGeom>
          <a:noFill/>
        </p:spPr>
        <p:txBody>
          <a:bodyPr wrap="none" lIns="91440" tIns="45720" rIns="91440" bIns="45720">
            <a:spAutoFit/>
          </a:bodyPr>
          <a:lstStyle/>
          <a:p>
            <a:pPr algn="ctr"/>
            <a:r>
              <a:rPr lang="en-US" sz="1200" b="0" cap="none" spc="0" dirty="0" smtClean="0">
                <a:ln w="1905"/>
                <a:solidFill>
                  <a:srgbClr val="C00000"/>
                </a:solidFill>
                <a:effectLst>
                  <a:innerShdw blurRad="69850" dist="43180" dir="5400000">
                    <a:srgbClr val="000000">
                      <a:alpha val="65000"/>
                    </a:srgbClr>
                  </a:innerShdw>
                </a:effectLst>
              </a:rPr>
              <a:t>Computer-Aided Design/Drafting (CAD) - Concepts and Features</a:t>
            </a:r>
            <a:endParaRPr lang="en-US" sz="5400" b="0" cap="none" spc="0" dirty="0" smtClean="0">
              <a:ln w="1905"/>
              <a:solidFill>
                <a:srgbClr val="C00000"/>
              </a:solidFill>
              <a:effectLst>
                <a:innerShdw blurRad="69850" dist="43180" dir="5400000">
                  <a:srgbClr val="000000">
                    <a:alpha val="65000"/>
                  </a:srgbClr>
                </a:innerShdw>
              </a:effectLst>
            </a:endParaRPr>
          </a:p>
        </p:txBody>
      </p:sp>
      <p:sp>
        <p:nvSpPr>
          <p:cNvPr id="39" name="TextBox 38"/>
          <p:cNvSpPr txBox="1"/>
          <p:nvPr userDrawn="1"/>
        </p:nvSpPr>
        <p:spPr>
          <a:xfrm>
            <a:off x="1739660" y="743994"/>
            <a:ext cx="5688769" cy="461665"/>
          </a:xfrm>
          <a:prstGeom prst="rect">
            <a:avLst/>
          </a:prstGeom>
          <a:noFill/>
        </p:spPr>
        <p:txBody>
          <a:bodyPr wrap="square" rtlCol="0">
            <a:spAutoFit/>
          </a:bodyPr>
          <a:lstStyle/>
          <a:p>
            <a:pPr algn="ctr"/>
            <a:r>
              <a:rPr lang="en-US" sz="1200" dirty="0" smtClean="0">
                <a:latin typeface="Swis721 Ex BT" panose="020B0605020202020204" pitchFamily="34" charset="0"/>
              </a:rPr>
              <a:t>Part 12: </a:t>
            </a:r>
            <a:r>
              <a:rPr lang="en-US" sz="1200" i="1" dirty="0" smtClean="0">
                <a:latin typeface="Swis721 Ex BT" panose="020B0605020202020204" pitchFamily="34" charset="0"/>
              </a:rPr>
              <a:t>What We Found, What We Have</a:t>
            </a:r>
            <a:endParaRPr lang="en-US" sz="1200" dirty="0" smtClean="0">
              <a:latin typeface="Swis721 Ex BT" panose="020B0605020202020204" pitchFamily="34" charset="0"/>
            </a:endParaRPr>
          </a:p>
          <a:p>
            <a:pPr algn="ctr"/>
            <a:r>
              <a:rPr lang="en-US" sz="1200" dirty="0" smtClean="0">
                <a:latin typeface="Swis721 Ex BT" panose="020B0605020202020204" pitchFamily="34" charset="0"/>
              </a:rPr>
              <a:t>- Obtaining Drawing Information</a:t>
            </a:r>
            <a:endParaRPr lang="en-US" sz="1200" dirty="0">
              <a:latin typeface="Swis721 Ex BT" panose="020B0605020202020204" pitchFamily="34" charset="0"/>
            </a:endParaRPr>
          </a:p>
        </p:txBody>
      </p:sp>
      <p:pic>
        <p:nvPicPr>
          <p:cNvPr id="40" name="Picture 7" descr="C:\Users\Wm\AppData\Local\Microsoft\Windows\INetCache\IE\WK8985SH\online_information[1].jpg"/>
          <p:cNvPicPr>
            <a:picLocks noChangeAspect="1" noChangeArrowheads="1"/>
          </p:cNvPicPr>
          <p:nvPr userDrawn="1"/>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076380" y="4197080"/>
            <a:ext cx="915220" cy="728393"/>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10" descr="C:\Users\Wm\AppData\Local\Microsoft\Windows\INetCache\IE\19JO6RIN\ZOb41[1].jpg"/>
          <p:cNvPicPr>
            <a:picLocks noChangeAspect="1" noChangeArrowheads="1"/>
          </p:cNvPicPr>
          <p:nvPr userDrawn="1"/>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6655" y="4368720"/>
            <a:ext cx="722112" cy="491024"/>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27" descr="C:\Users\Wm\AppData\Local\Microsoft\Windows\INetCache\IE\WTPM3J7F\SinShellExampleFigure2[1].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8271296" y="268498"/>
            <a:ext cx="697690" cy="579955"/>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2" descr="C:\Users\Wm\AppData\Local\Microsoft\Windows\INetCache\IE\19JO6RIN\15446-illustration-of-a-green-information-button-pv[1].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15281" y="299263"/>
            <a:ext cx="546719" cy="546719"/>
          </a:xfrm>
          <a:prstGeom prst="rect">
            <a:avLst/>
          </a:prstGeom>
          <a:noFill/>
          <a:extLst>
            <a:ext uri="{909E8E84-426E-40DD-AFC4-6F175D3DCCD1}">
              <a14:hiddenFill xmlns:a14="http://schemas.microsoft.com/office/drawing/2010/main">
                <a:solidFill>
                  <a:srgbClr val="FFFFFF"/>
                </a:solidFill>
              </a14:hiddenFill>
            </a:ext>
          </a:extLst>
        </p:spPr>
      </p:pic>
      <p:sp>
        <p:nvSpPr>
          <p:cNvPr id="21" name="Action Button: Forward or Next 20">
            <a:hlinkClick r:id="" action="ppaction://hlinkshowjump?jump=nextslide" highlightClick="1"/>
          </p:cNvPr>
          <p:cNvSpPr/>
          <p:nvPr userDrawn="1"/>
        </p:nvSpPr>
        <p:spPr>
          <a:xfrm>
            <a:off x="5060469" y="4718506"/>
            <a:ext cx="202586" cy="139244"/>
          </a:xfrm>
          <a:prstGeom prst="actionButtonForwardNext">
            <a:avLst/>
          </a:prstGeom>
          <a:solidFill>
            <a:srgbClr val="0099FF"/>
          </a:solidFill>
          <a:ln w="6350" cap="flat" cmpd="sng" algn="ctr">
            <a:solidFill>
              <a:schemeClr val="tx1"/>
            </a:solidFill>
            <a:prstDash val="solid"/>
          </a:ln>
          <a:effectLst>
            <a:outerShdw blurRad="50800" dist="38100" dir="5400000" algn="t"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effectLst/>
              <a:uLnTx/>
              <a:uFillTx/>
              <a:latin typeface="Times New Roman"/>
            </a:endParaRPr>
          </a:p>
        </p:txBody>
      </p:sp>
      <p:sp>
        <p:nvSpPr>
          <p:cNvPr id="22" name="Action Button: Back or Previous 21">
            <a:hlinkClick r:id="" action="ppaction://hlinkshowjump?jump=previousslide" highlightClick="1"/>
          </p:cNvPr>
          <p:cNvSpPr/>
          <p:nvPr userDrawn="1"/>
        </p:nvSpPr>
        <p:spPr>
          <a:xfrm>
            <a:off x="4467198" y="4718506"/>
            <a:ext cx="202586" cy="139244"/>
          </a:xfrm>
          <a:prstGeom prst="actionButtonBackPrevious">
            <a:avLst/>
          </a:prstGeom>
          <a:solidFill>
            <a:srgbClr val="0099FF"/>
          </a:solidFill>
          <a:ln w="6350">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ction Button: Home 22">
            <a:hlinkClick r:id="" action="ppaction://hlinkshowjump?jump=firstslide" highlightClick="1"/>
          </p:cNvPr>
          <p:cNvSpPr/>
          <p:nvPr userDrawn="1"/>
        </p:nvSpPr>
        <p:spPr>
          <a:xfrm>
            <a:off x="3810001" y="4718506"/>
            <a:ext cx="202586" cy="139244"/>
          </a:xfrm>
          <a:prstGeom prst="actionButtonHome">
            <a:avLst/>
          </a:prstGeom>
          <a:solidFill>
            <a:srgbClr val="0099FF"/>
          </a:solidFill>
          <a:ln w="6350">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hlinkClick r:id="" action="ppaction://hlinkshowjump?jump=previousslide"/>
          </p:cNvPr>
          <p:cNvSpPr txBox="1"/>
          <p:nvPr userDrawn="1"/>
        </p:nvSpPr>
        <p:spPr>
          <a:xfrm>
            <a:off x="4092175" y="4454442"/>
            <a:ext cx="952632" cy="253916"/>
          </a:xfrm>
          <a:prstGeom prst="rect">
            <a:avLst/>
          </a:prstGeom>
          <a:noFill/>
        </p:spPr>
        <p:txBody>
          <a:bodyPr wrap="square" rtlCol="0">
            <a:spAutoFit/>
          </a:bodyPr>
          <a:lstStyle>
            <a:defPPr>
              <a:defRPr lang="en-US"/>
            </a:defPPr>
            <a:lvl1pPr algn="ctr">
              <a:defRPr sz="1200">
                <a:latin typeface="Swis721 Ex BT" panose="020B0605020202020204" pitchFamily="34" charset="0"/>
              </a:defRPr>
            </a:lvl1pPr>
          </a:lstStyle>
          <a:p>
            <a:pPr lvl="0"/>
            <a:r>
              <a:rPr lang="en-US" sz="1050" dirty="0" smtClean="0"/>
              <a:t>Prev</a:t>
            </a:r>
            <a:endParaRPr lang="en-US" sz="1050" dirty="0"/>
          </a:p>
        </p:txBody>
      </p:sp>
      <p:sp>
        <p:nvSpPr>
          <p:cNvPr id="25" name="TextBox 24">
            <a:hlinkClick r:id="" action="ppaction://hlinkshowjump?jump=nextslide"/>
          </p:cNvPr>
          <p:cNvSpPr txBox="1"/>
          <p:nvPr userDrawn="1"/>
        </p:nvSpPr>
        <p:spPr>
          <a:xfrm>
            <a:off x="4685446" y="4454442"/>
            <a:ext cx="952632" cy="253916"/>
          </a:xfrm>
          <a:prstGeom prst="rect">
            <a:avLst/>
          </a:prstGeom>
          <a:noFill/>
        </p:spPr>
        <p:txBody>
          <a:bodyPr wrap="square" rtlCol="0">
            <a:spAutoFit/>
          </a:bodyPr>
          <a:lstStyle>
            <a:defPPr>
              <a:defRPr lang="en-US"/>
            </a:defPPr>
            <a:lvl1pPr algn="ctr">
              <a:defRPr sz="1200">
                <a:latin typeface="Swis721 Ex BT" panose="020B0605020202020204" pitchFamily="34" charset="0"/>
              </a:defRPr>
            </a:lvl1pPr>
          </a:lstStyle>
          <a:p>
            <a:pPr lvl="0"/>
            <a:r>
              <a:rPr lang="en-US" sz="1050" dirty="0" smtClean="0"/>
              <a:t>Next</a:t>
            </a:r>
            <a:endParaRPr lang="en-US" sz="1050" dirty="0"/>
          </a:p>
        </p:txBody>
      </p:sp>
      <p:sp>
        <p:nvSpPr>
          <p:cNvPr id="27" name="TextBox 26">
            <a:hlinkClick r:id="" action="ppaction://hlinkshowjump?jump=firstslide"/>
          </p:cNvPr>
          <p:cNvSpPr txBox="1"/>
          <p:nvPr userDrawn="1"/>
        </p:nvSpPr>
        <p:spPr>
          <a:xfrm>
            <a:off x="3512465" y="4454442"/>
            <a:ext cx="790139" cy="253916"/>
          </a:xfrm>
          <a:prstGeom prst="rect">
            <a:avLst/>
          </a:prstGeom>
          <a:noFill/>
        </p:spPr>
        <p:txBody>
          <a:bodyPr wrap="square" rtlCol="0">
            <a:spAutoFit/>
          </a:bodyPr>
          <a:lstStyle>
            <a:defPPr>
              <a:defRPr lang="en-US"/>
            </a:defPPr>
            <a:lvl1pPr algn="ctr">
              <a:defRPr sz="1200">
                <a:latin typeface="Swis721 Ex BT" panose="020B0605020202020204" pitchFamily="34" charset="0"/>
              </a:defRPr>
            </a:lvl1pPr>
          </a:lstStyle>
          <a:p>
            <a:pPr lvl="0"/>
            <a:r>
              <a:rPr lang="en-US" sz="1050" dirty="0" smtClean="0"/>
              <a:t>Home</a:t>
            </a:r>
            <a:endParaRPr lang="en-US" sz="1050" dirty="0"/>
          </a:p>
        </p:txBody>
      </p:sp>
    </p:spTree>
    <p:extLst>
      <p:ext uri="{BB962C8B-B14F-4D97-AF65-F5344CB8AC3E}">
        <p14:creationId xmlns:p14="http://schemas.microsoft.com/office/powerpoint/2010/main" val="1717598154"/>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grpSp>
        <p:nvGrpSpPr>
          <p:cNvPr id="8" name="Group 7"/>
          <p:cNvGrpSpPr/>
          <p:nvPr/>
        </p:nvGrpSpPr>
        <p:grpSpPr>
          <a:xfrm>
            <a:off x="0" y="-2096"/>
            <a:ext cx="9145480" cy="5164646"/>
            <a:chOff x="0" y="-2096"/>
            <a:chExt cx="9145480" cy="5164646"/>
          </a:xfrm>
        </p:grpSpPr>
        <p:pic>
          <p:nvPicPr>
            <p:cNvPr id="9" name="Picture 11" descr="C:\Users\Wm\AppData\Local\Microsoft\Windows\Temporary Internet Files\Content.IE5\VZ31YUIL\MC9004387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6"/>
              <a:ext cx="154464" cy="516464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1" descr="C:\Users\Wm\AppData\Local\Microsoft\Windows\Temporary Internet Files\Content.IE5\VZ31YUIL\MC9004387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1600" y="0"/>
              <a:ext cx="153880" cy="51435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C:\Users\Wm\AppData\Local\Microsoft\Windows\Temporary Internet Files\Content.IE5\VZ31YUIL\MC900438720[1].jpg"/>
            <p:cNvPicPr>
              <a:picLocks noChangeAspect="1" noChangeArrowheads="1"/>
            </p:cNvPicPr>
            <p:nvPr/>
          </p:nvPicPr>
          <p:blipFill>
            <a:blip r:embed="rId2">
              <a:duotone>
                <a:srgbClr val="AD010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rot="5400000">
              <a:off x="4471326" y="-4061010"/>
              <a:ext cx="204932" cy="832638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C:\Users\Wm\AppData\Local\Microsoft\Windows\Temporary Internet Files\Content.IE5\VZ31YUIL\MC900438720[1].jpg"/>
            <p:cNvPicPr>
              <a:picLocks noChangeAspect="1" noChangeArrowheads="1"/>
            </p:cNvPicPr>
            <p:nvPr/>
          </p:nvPicPr>
          <p:blipFill>
            <a:blip r:embed="rId2">
              <a:duotone>
                <a:srgbClr val="AD010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rot="5400000">
              <a:off x="4480232" y="905793"/>
              <a:ext cx="187124" cy="832638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 name="Group 15"/>
          <p:cNvGrpSpPr/>
          <p:nvPr userDrawn="1"/>
        </p:nvGrpSpPr>
        <p:grpSpPr>
          <a:xfrm>
            <a:off x="0" y="-2096"/>
            <a:ext cx="9145480" cy="5164646"/>
            <a:chOff x="0" y="-2096"/>
            <a:chExt cx="9145480" cy="5164646"/>
          </a:xfrm>
        </p:grpSpPr>
        <p:pic>
          <p:nvPicPr>
            <p:cNvPr id="17" name="Picture 11" descr="C:\Users\Wm\AppData\Local\Microsoft\Windows\Temporary Internet Files\Content.IE5\VZ31YUIL\MC9004387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6"/>
              <a:ext cx="154464" cy="5164646"/>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1" descr="C:\Users\Wm\AppData\Local\Microsoft\Windows\Temporary Internet Files\Content.IE5\VZ31YUIL\MC9004387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1600" y="0"/>
              <a:ext cx="153880" cy="51435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C:\Users\Wm\AppData\Local\Microsoft\Windows\Temporary Internet Files\Content.IE5\VZ31YUIL\MC900438720[1].jpg"/>
            <p:cNvPicPr>
              <a:picLocks noChangeAspect="1" noChangeArrowheads="1"/>
            </p:cNvPicPr>
            <p:nvPr/>
          </p:nvPicPr>
          <p:blipFill>
            <a:blip r:embed="rId2">
              <a:duotone>
                <a:srgbClr val="AD010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rot="5400000">
              <a:off x="4471326" y="-4061010"/>
              <a:ext cx="204932" cy="832638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descr="C:\Users\Wm\AppData\Local\Microsoft\Windows\Temporary Internet Files\Content.IE5\VZ31YUIL\MC900438720[1].jpg"/>
            <p:cNvPicPr>
              <a:picLocks noChangeAspect="1" noChangeArrowheads="1"/>
            </p:cNvPicPr>
            <p:nvPr/>
          </p:nvPicPr>
          <p:blipFill>
            <a:blip r:embed="rId2">
              <a:duotone>
                <a:srgbClr val="AD010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rot="5400000">
              <a:off x="4480232" y="905793"/>
              <a:ext cx="187124" cy="8326389"/>
            </a:xfrm>
            <a:prstGeom prst="rect">
              <a:avLst/>
            </a:prstGeom>
            <a:noFill/>
            <a:extLst>
              <a:ext uri="{909E8E84-426E-40DD-AFC4-6F175D3DCCD1}">
                <a14:hiddenFill xmlns:a14="http://schemas.microsoft.com/office/drawing/2010/main">
                  <a:solidFill>
                    <a:srgbClr val="FFFFFF"/>
                  </a:solidFill>
                </a14:hiddenFill>
              </a:ext>
            </a:extLst>
          </p:spPr>
        </p:pic>
      </p:grpSp>
      <p:pic>
        <p:nvPicPr>
          <p:cNvPr id="23" name="Picture 22" descr="CADlogo-large.gif"/>
          <p:cNvPicPr>
            <a:picLocks noChangeAspect="1"/>
          </p:cNvPicPr>
          <p:nvPr userDrawn="1"/>
        </p:nvPicPr>
        <p:blipFill>
          <a:blip r:embed="rId3" cstate="print"/>
          <a:stretch>
            <a:fillRect/>
          </a:stretch>
        </p:blipFill>
        <p:spPr>
          <a:xfrm>
            <a:off x="3962400" y="204651"/>
            <a:ext cx="1243290" cy="414430"/>
          </a:xfrm>
          <a:prstGeom prst="rect">
            <a:avLst/>
          </a:prstGeom>
        </p:spPr>
      </p:pic>
      <p:sp>
        <p:nvSpPr>
          <p:cNvPr id="24" name="Rectangle 23"/>
          <p:cNvSpPr/>
          <p:nvPr userDrawn="1"/>
        </p:nvSpPr>
        <p:spPr>
          <a:xfrm>
            <a:off x="2199004" y="546709"/>
            <a:ext cx="4745979" cy="276999"/>
          </a:xfrm>
          <a:prstGeom prst="rect">
            <a:avLst/>
          </a:prstGeom>
          <a:noFill/>
        </p:spPr>
        <p:txBody>
          <a:bodyPr wrap="none" lIns="91440" tIns="45720" rIns="91440" bIns="45720">
            <a:spAutoFit/>
          </a:bodyPr>
          <a:lstStyle/>
          <a:p>
            <a:pPr algn="ctr"/>
            <a:r>
              <a:rPr lang="en-US" sz="1200" b="0" cap="none" spc="0" dirty="0" smtClean="0">
                <a:ln w="1905"/>
                <a:solidFill>
                  <a:srgbClr val="C00000"/>
                </a:solidFill>
                <a:effectLst>
                  <a:innerShdw blurRad="69850" dist="43180" dir="5400000">
                    <a:srgbClr val="000000">
                      <a:alpha val="65000"/>
                    </a:srgbClr>
                  </a:innerShdw>
                </a:effectLst>
              </a:rPr>
              <a:t>Computer-Aided Design/Drafting (CAD) - Concepts and Features</a:t>
            </a:r>
            <a:endParaRPr lang="en-US" sz="5400" b="0" cap="none" spc="0" dirty="0" smtClean="0">
              <a:ln w="1905"/>
              <a:solidFill>
                <a:srgbClr val="C00000"/>
              </a:solidFill>
              <a:effectLst>
                <a:innerShdw blurRad="69850" dist="43180" dir="5400000">
                  <a:srgbClr val="000000">
                    <a:alpha val="65000"/>
                  </a:srgbClr>
                </a:innerShdw>
              </a:effectLst>
            </a:endParaRPr>
          </a:p>
        </p:txBody>
      </p:sp>
      <p:sp>
        <p:nvSpPr>
          <p:cNvPr id="25" name="TextBox 24"/>
          <p:cNvSpPr txBox="1"/>
          <p:nvPr userDrawn="1"/>
        </p:nvSpPr>
        <p:spPr>
          <a:xfrm>
            <a:off x="1739660" y="743994"/>
            <a:ext cx="5688769" cy="461665"/>
          </a:xfrm>
          <a:prstGeom prst="rect">
            <a:avLst/>
          </a:prstGeom>
          <a:noFill/>
        </p:spPr>
        <p:txBody>
          <a:bodyPr wrap="square" rtlCol="0">
            <a:spAutoFit/>
          </a:bodyPr>
          <a:lstStyle/>
          <a:p>
            <a:pPr algn="ctr"/>
            <a:r>
              <a:rPr lang="en-US" sz="1200" dirty="0" smtClean="0">
                <a:latin typeface="Swis721 Ex BT" panose="020B0605020202020204" pitchFamily="34" charset="0"/>
              </a:rPr>
              <a:t>Part 12: </a:t>
            </a:r>
            <a:r>
              <a:rPr lang="en-US" sz="1200" i="1" dirty="0" smtClean="0">
                <a:latin typeface="Swis721 Ex BT" panose="020B0605020202020204" pitchFamily="34" charset="0"/>
              </a:rPr>
              <a:t>What We Found, What We Have</a:t>
            </a:r>
            <a:endParaRPr lang="en-US" sz="1200" dirty="0" smtClean="0">
              <a:latin typeface="Swis721 Ex BT" panose="020B0605020202020204" pitchFamily="34" charset="0"/>
            </a:endParaRPr>
          </a:p>
          <a:p>
            <a:pPr algn="ctr"/>
            <a:r>
              <a:rPr lang="en-US" sz="1200" dirty="0" smtClean="0">
                <a:latin typeface="Swis721 Ex BT" panose="020B0605020202020204" pitchFamily="34" charset="0"/>
              </a:rPr>
              <a:t>- Obtaining Drawing Information</a:t>
            </a:r>
            <a:endParaRPr lang="en-US" sz="1200" dirty="0">
              <a:latin typeface="Swis721 Ex BT" panose="020B0605020202020204" pitchFamily="34" charset="0"/>
            </a:endParaRPr>
          </a:p>
        </p:txBody>
      </p:sp>
      <p:pic>
        <p:nvPicPr>
          <p:cNvPr id="26" name="Picture 7" descr="C:\Users\Wm\AppData\Local\Microsoft\Windows\INetCache\IE\WK8985SH\online_information[1].jpg"/>
          <p:cNvPicPr>
            <a:picLocks noChangeAspect="1" noChangeArrowheads="1"/>
          </p:cNvPicPr>
          <p:nvPr userDrawn="1"/>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076380" y="4197080"/>
            <a:ext cx="915220" cy="728393"/>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0" descr="C:\Users\Wm\AppData\Local\Microsoft\Windows\INetCache\IE\19JO6RIN\ZOb41[1].jpg"/>
          <p:cNvPicPr>
            <a:picLocks noChangeAspect="1" noChangeArrowheads="1"/>
          </p:cNvPicPr>
          <p:nvPr userDrawn="1"/>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6655" y="4368720"/>
            <a:ext cx="722112" cy="491024"/>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7" descr="C:\Users\Wm\AppData\Local\Microsoft\Windows\INetCache\IE\WTPM3J7F\SinShellExampleFigure2[1].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8271296" y="268498"/>
            <a:ext cx="697690" cy="579955"/>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C:\Users\Wm\AppData\Local\Microsoft\Windows\INetCache\IE\19JO6RIN\15446-illustration-of-a-green-information-button-pv[1].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15281" y="299263"/>
            <a:ext cx="546719" cy="54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8854836"/>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2900190"/>
            <a:ext cx="9144000" cy="224331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9144000" cy="290019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1989233"/>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0" y="1200150"/>
            <a:ext cx="9144000" cy="382905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473795" y="3789409"/>
            <a:ext cx="5637010" cy="66158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59EF30A-2C21-4601-AEAB-B1011FAB4C00}" type="datetimeFigureOut">
              <a:rPr lang="en-US" smtClean="0"/>
              <a:pPr/>
              <a:t>2/10/2016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2D72A8-06DF-4DD7-A017-BEBA59B45AD5}" type="slidenum">
              <a:rPr lang="en-US" smtClean="0"/>
              <a:pPr/>
              <a:t>‹#›</a:t>
            </a:fld>
            <a:endParaRPr lang="en-US" dirty="0"/>
          </a:p>
        </p:txBody>
      </p:sp>
      <p:sp>
        <p:nvSpPr>
          <p:cNvPr id="2" name="Title 1"/>
          <p:cNvSpPr>
            <a:spLocks noGrp="1"/>
          </p:cNvSpPr>
          <p:nvPr>
            <p:ph type="ctrTitle"/>
          </p:nvPr>
        </p:nvSpPr>
        <p:spPr>
          <a:xfrm>
            <a:off x="817582" y="2349218"/>
            <a:ext cx="7175351" cy="1344875"/>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59EF30A-2C21-4601-AEAB-B1011FAB4C00}" type="datetimeFigureOut">
              <a:rPr lang="en-US" smtClean="0"/>
              <a:pPr/>
              <a:t>2/10/2016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2D72A8-06DF-4DD7-A017-BEBA59B45AD5}"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548640"/>
            <a:ext cx="6400800" cy="26060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2900190"/>
            <a:ext cx="9144000" cy="224331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290019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989233"/>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200150"/>
            <a:ext cx="9144000" cy="382905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033195" y="1629486"/>
            <a:ext cx="5966666" cy="1817510"/>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3455633"/>
            <a:ext cx="5970494" cy="626595"/>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9EF30A-2C21-4601-AEAB-B1011FAB4C00}" type="datetimeFigureOut">
              <a:rPr lang="en-US" smtClean="0"/>
              <a:pPr/>
              <a:t>2/10/2016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2D72A8-06DF-4DD7-A017-BEBA59B45AD5}"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59EF30A-2C21-4601-AEAB-B1011FAB4C00}" type="datetimeFigureOut">
              <a:rPr lang="en-US" smtClean="0"/>
              <a:pPr/>
              <a:t>2/10/2016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2D72A8-06DF-4DD7-A017-BEBA59B45AD5}"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548639"/>
            <a:ext cx="3346704" cy="26060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548640"/>
            <a:ext cx="3346704" cy="26060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548640"/>
            <a:ext cx="3346704" cy="47982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050245"/>
            <a:ext cx="3346704" cy="20574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548640"/>
            <a:ext cx="3346704" cy="47982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049274"/>
            <a:ext cx="3346704" cy="20574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59EF30A-2C21-4601-AEAB-B1011FAB4C00}" type="datetimeFigureOut">
              <a:rPr lang="en-US" smtClean="0"/>
              <a:pPr/>
              <a:t>2/10/2016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2D72A8-06DF-4DD7-A017-BEBA59B45AD5}" type="slidenum">
              <a:rPr lang="en-US" smtClean="0"/>
              <a:pPr/>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59EF30A-2C21-4601-AEAB-B1011FAB4C00}" type="datetimeFigureOut">
              <a:rPr lang="en-US" smtClean="0"/>
              <a:pPr/>
              <a:t>2/10/2016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2D72A8-06DF-4DD7-A017-BEBA59B45AD5}"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3829050"/>
            <a:ext cx="9144000" cy="131445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382905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826228"/>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200150"/>
            <a:ext cx="9144000" cy="382905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793290" y="3279126"/>
            <a:ext cx="6512511" cy="85725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549195"/>
            <a:ext cx="6400800" cy="26060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4629150"/>
            <a:ext cx="2514600" cy="273844"/>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859EF30A-2C21-4601-AEAB-B1011FAB4C00}" type="datetimeFigureOut">
              <a:rPr lang="en-US" smtClean="0"/>
              <a:pPr/>
              <a:t>2/10/2016</a:t>
            </a:fld>
            <a:endParaRPr lang="en-US" dirty="0"/>
          </a:p>
        </p:txBody>
      </p:sp>
      <p:sp>
        <p:nvSpPr>
          <p:cNvPr id="5" name="Footer Placeholder 4"/>
          <p:cNvSpPr>
            <a:spLocks noGrp="1"/>
          </p:cNvSpPr>
          <p:nvPr>
            <p:ph type="ftr" sz="quarter" idx="3"/>
          </p:nvPr>
        </p:nvSpPr>
        <p:spPr>
          <a:xfrm>
            <a:off x="457200" y="4629150"/>
            <a:ext cx="3352801" cy="273844"/>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4629150"/>
            <a:ext cx="1828800" cy="273844"/>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52D72A8-06DF-4DD7-A017-BEBA59B45AD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6" r:id="rId1"/>
    <p:sldLayoutId id="2147483699" r:id="rId2"/>
    <p:sldLayoutId id="2147483700"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Lst>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gif"/><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3.gif"/></Relationships>
</file>

<file path=ppt/slides/_rels/slide11.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5.gi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1" name="Picture 27" descr="C:\Users\Wm\AppData\Local\Microsoft\Windows\INetCache\IE\WTPM3J7F\SinShellExampleFigure2[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919" y="1712702"/>
            <a:ext cx="2016722" cy="16764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Wm\AppData\Local\Microsoft\Windows\INetCache\IE\WK8985SH\online_information[1].jpg"/>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660312" y="1809750"/>
            <a:ext cx="1830440" cy="145678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Wm\AppData\Local\Microsoft\Windows\INetCache\IE\05MWT5O3\INFORMATION_IS_POWER[1].gif"/>
          <p:cNvPicPr>
            <a:picLocks noChangeAspect="1" noChangeArrowheads="1"/>
          </p:cNvPicPr>
          <p:nvPr/>
        </p:nvPicPr>
        <p:blipFill>
          <a:blip r:embed="rId5">
            <a:clrChange>
              <a:clrFrom>
                <a:srgbClr val="FFFFCC"/>
              </a:clrFrom>
              <a:clrTo>
                <a:srgbClr val="FFFFCC">
                  <a:alpha val="0"/>
                </a:srgbClr>
              </a:clrTo>
            </a:clrChange>
            <a:extLst>
              <a:ext uri="{28A0092B-C50C-407E-A947-70E740481C1C}">
                <a14:useLocalDpi xmlns:a14="http://schemas.microsoft.com/office/drawing/2010/main" val="0"/>
              </a:ext>
            </a:extLst>
          </a:blip>
          <a:srcRect/>
          <a:stretch>
            <a:fillRect/>
          </a:stretch>
        </p:blipFill>
        <p:spPr bwMode="auto">
          <a:xfrm>
            <a:off x="3657601" y="1809750"/>
            <a:ext cx="1828799" cy="1475657"/>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034" name="Picture 10" descr="C:\Users\Wm\AppData\Local\Microsoft\Windows\INetCache\IE\19JO6RIN\ZOb41[1].jpg"/>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98821" y="1835628"/>
            <a:ext cx="2129170" cy="14478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057400" y="2571750"/>
            <a:ext cx="5791200" cy="461665"/>
          </a:xfrm>
          <a:prstGeom prst="rect">
            <a:avLst/>
          </a:prstGeom>
          <a:noFill/>
        </p:spPr>
        <p:txBody>
          <a:bodyPr wrap="square" rtlCol="0">
            <a:spAutoFit/>
          </a:bodyPr>
          <a:lstStyle/>
          <a:p>
            <a:pPr algn="ctr"/>
            <a:r>
              <a:rPr lang="en-US" sz="2400" dirty="0" smtClean="0">
                <a:latin typeface="Swis721 Ex BT" panose="020B0605020202020204" pitchFamily="34" charset="0"/>
              </a:rPr>
              <a:t>- Obtaining Drawing Information</a:t>
            </a:r>
            <a:endParaRPr lang="en-US" sz="2400" dirty="0">
              <a:latin typeface="Swis721 Ex BT" panose="020B0605020202020204" pitchFamily="34" charset="0"/>
            </a:endParaRPr>
          </a:p>
        </p:txBody>
      </p:sp>
      <p:sp>
        <p:nvSpPr>
          <p:cNvPr id="7" name="TextBox 6"/>
          <p:cNvSpPr txBox="1"/>
          <p:nvPr/>
        </p:nvSpPr>
        <p:spPr>
          <a:xfrm>
            <a:off x="221277" y="2033885"/>
            <a:ext cx="8665547" cy="523220"/>
          </a:xfrm>
          <a:prstGeom prst="rect">
            <a:avLst/>
          </a:prstGeom>
          <a:noFill/>
        </p:spPr>
        <p:txBody>
          <a:bodyPr wrap="square" rtlCol="0">
            <a:spAutoFit/>
          </a:bodyPr>
          <a:lstStyle/>
          <a:p>
            <a:pPr algn="ctr"/>
            <a:r>
              <a:rPr lang="en-US" sz="2800" dirty="0" smtClean="0">
                <a:latin typeface="Swis721 Ex BT" panose="020B0605020202020204" pitchFamily="34" charset="0"/>
              </a:rPr>
              <a:t>Part 12: </a:t>
            </a:r>
            <a:r>
              <a:rPr lang="en-US" sz="2800" i="1" dirty="0" smtClean="0">
                <a:latin typeface="Swis721 Ex BT" panose="020B0605020202020204" pitchFamily="34" charset="0"/>
              </a:rPr>
              <a:t>What We Found, What We Have </a:t>
            </a:r>
            <a:endParaRPr lang="en-US" sz="2800" i="1" dirty="0">
              <a:effectLst>
                <a:outerShdw blurRad="38100" dist="38100" dir="2700000" algn="tl">
                  <a:srgbClr val="000000">
                    <a:alpha val="43137"/>
                  </a:srgbClr>
                </a:outerShdw>
              </a:effectLst>
              <a:latin typeface="Swis721 Ex BT" panose="020B0605020202020204" pitchFamily="34" charset="0"/>
            </a:endParaRPr>
          </a:p>
        </p:txBody>
      </p:sp>
      <p:pic>
        <p:nvPicPr>
          <p:cNvPr id="1026" name="Picture 2" descr="C:\Users\Wm\AppData\Local\Microsoft\Windows\INetCache\IE\19JO6RIN\15446-illustration-of-a-green-information-button-pv[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2400" y="124480"/>
            <a:ext cx="1890355" cy="1890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838552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32"/>
                                        </p:tgtEl>
                                        <p:attrNameLst>
                                          <p:attrName>style.visibility</p:attrName>
                                        </p:attrNameLst>
                                      </p:cBhvr>
                                      <p:to>
                                        <p:strVal val="visible"/>
                                      </p:to>
                                    </p:set>
                                    <p:anim calcmode="lin" valueType="num">
                                      <p:cBhvr>
                                        <p:cTn id="7" dur="1000" fill="hold"/>
                                        <p:tgtEl>
                                          <p:spTgt spid="1032"/>
                                        </p:tgtEl>
                                        <p:attrNameLst>
                                          <p:attrName>ppt_w</p:attrName>
                                        </p:attrNameLst>
                                      </p:cBhvr>
                                      <p:tavLst>
                                        <p:tav tm="0">
                                          <p:val>
                                            <p:fltVal val="0"/>
                                          </p:val>
                                        </p:tav>
                                        <p:tav tm="100000">
                                          <p:val>
                                            <p:strVal val="#ppt_w"/>
                                          </p:val>
                                        </p:tav>
                                      </p:tavLst>
                                    </p:anim>
                                    <p:anim calcmode="lin" valueType="num">
                                      <p:cBhvr>
                                        <p:cTn id="8" dur="1000" fill="hold"/>
                                        <p:tgtEl>
                                          <p:spTgt spid="1032"/>
                                        </p:tgtEl>
                                        <p:attrNameLst>
                                          <p:attrName>ppt_h</p:attrName>
                                        </p:attrNameLst>
                                      </p:cBhvr>
                                      <p:tavLst>
                                        <p:tav tm="0">
                                          <p:val>
                                            <p:fltVal val="0"/>
                                          </p:val>
                                        </p:tav>
                                        <p:tav tm="100000">
                                          <p:val>
                                            <p:strVal val="#ppt_h"/>
                                          </p:val>
                                        </p:tav>
                                      </p:tavLst>
                                    </p:anim>
                                    <p:animEffect transition="in" filter="fade">
                                      <p:cBhvr>
                                        <p:cTn id="9" dur="1000"/>
                                        <p:tgtEl>
                                          <p:spTgt spid="1032"/>
                                        </p:tgtEl>
                                      </p:cBhvr>
                                    </p:animEffect>
                                  </p:childTnLst>
                                </p:cTn>
                              </p:par>
                            </p:childTnLst>
                          </p:cTn>
                        </p:par>
                        <p:par>
                          <p:cTn id="10" fill="hold">
                            <p:stCondLst>
                              <p:cond delay="1000"/>
                            </p:stCondLst>
                            <p:childTnLst>
                              <p:par>
                                <p:cTn id="11" presetID="42" presetClass="path" presetSubtype="0" accel="50000" decel="50000" fill="hold" nodeType="afterEffect">
                                  <p:stCondLst>
                                    <p:cond delay="1000"/>
                                  </p:stCondLst>
                                  <p:childTnLst>
                                    <p:animMotion origin="layout" path="M 0 -3.30966E-6 L -0.375 -0.29175 " pathEditMode="relative" rAng="0" ptsTypes="AA">
                                      <p:cBhvr>
                                        <p:cTn id="12" dur="2000" fill="hold"/>
                                        <p:tgtEl>
                                          <p:spTgt spid="1032"/>
                                        </p:tgtEl>
                                        <p:attrNameLst>
                                          <p:attrName>ppt_x</p:attrName>
                                          <p:attrName>ppt_y</p:attrName>
                                        </p:attrNameLst>
                                      </p:cBhvr>
                                      <p:rCtr x="-18750" y="-14603"/>
                                    </p:animMotion>
                                  </p:childTnLst>
                                </p:cTn>
                              </p:par>
                            </p:childTnLst>
                          </p:cTn>
                        </p:par>
                        <p:par>
                          <p:cTn id="13" fill="hold">
                            <p:stCondLst>
                              <p:cond delay="4000"/>
                            </p:stCondLst>
                            <p:childTnLst>
                              <p:par>
                                <p:cTn id="14" presetID="53" presetClass="entr" presetSubtype="16" fill="hold" nodeType="afterEffect">
                                  <p:stCondLst>
                                    <p:cond delay="0"/>
                                  </p:stCondLst>
                                  <p:childTnLst>
                                    <p:set>
                                      <p:cBhvr>
                                        <p:cTn id="15" dur="1" fill="hold">
                                          <p:stCondLst>
                                            <p:cond delay="0"/>
                                          </p:stCondLst>
                                        </p:cTn>
                                        <p:tgtEl>
                                          <p:spTgt spid="1026"/>
                                        </p:tgtEl>
                                        <p:attrNameLst>
                                          <p:attrName>style.visibility</p:attrName>
                                        </p:attrNameLst>
                                      </p:cBhvr>
                                      <p:to>
                                        <p:strVal val="visible"/>
                                      </p:to>
                                    </p:set>
                                    <p:anim calcmode="lin" valueType="num">
                                      <p:cBhvr>
                                        <p:cTn id="16" dur="1000" fill="hold"/>
                                        <p:tgtEl>
                                          <p:spTgt spid="1026"/>
                                        </p:tgtEl>
                                        <p:attrNameLst>
                                          <p:attrName>ppt_w</p:attrName>
                                        </p:attrNameLst>
                                      </p:cBhvr>
                                      <p:tavLst>
                                        <p:tav tm="0">
                                          <p:val>
                                            <p:fltVal val="0"/>
                                          </p:val>
                                        </p:tav>
                                        <p:tav tm="100000">
                                          <p:val>
                                            <p:strVal val="#ppt_w"/>
                                          </p:val>
                                        </p:tav>
                                      </p:tavLst>
                                    </p:anim>
                                    <p:anim calcmode="lin" valueType="num">
                                      <p:cBhvr>
                                        <p:cTn id="17" dur="1000" fill="hold"/>
                                        <p:tgtEl>
                                          <p:spTgt spid="1026"/>
                                        </p:tgtEl>
                                        <p:attrNameLst>
                                          <p:attrName>ppt_h</p:attrName>
                                        </p:attrNameLst>
                                      </p:cBhvr>
                                      <p:tavLst>
                                        <p:tav tm="0">
                                          <p:val>
                                            <p:fltVal val="0"/>
                                          </p:val>
                                        </p:tav>
                                        <p:tav tm="100000">
                                          <p:val>
                                            <p:strVal val="#ppt_h"/>
                                          </p:val>
                                        </p:tav>
                                      </p:tavLst>
                                    </p:anim>
                                    <p:animEffect transition="in" filter="fade">
                                      <p:cBhvr>
                                        <p:cTn id="18" dur="1000"/>
                                        <p:tgtEl>
                                          <p:spTgt spid="1026"/>
                                        </p:tgtEl>
                                      </p:cBhvr>
                                    </p:animEffect>
                                  </p:childTnLst>
                                </p:cTn>
                              </p:par>
                              <p:par>
                                <p:cTn id="19" presetID="10" presetClass="exit" presetSubtype="0" fill="hold" nodeType="withEffect">
                                  <p:stCondLst>
                                    <p:cond delay="0"/>
                                  </p:stCondLst>
                                  <p:childTnLst>
                                    <p:animEffect transition="out" filter="fade">
                                      <p:cBhvr>
                                        <p:cTn id="20" dur="1000"/>
                                        <p:tgtEl>
                                          <p:spTgt spid="1032"/>
                                        </p:tgtEl>
                                      </p:cBhvr>
                                    </p:animEffect>
                                    <p:set>
                                      <p:cBhvr>
                                        <p:cTn id="21" dur="1" fill="hold">
                                          <p:stCondLst>
                                            <p:cond delay="999"/>
                                          </p:stCondLst>
                                        </p:cTn>
                                        <p:tgtEl>
                                          <p:spTgt spid="1032"/>
                                        </p:tgtEl>
                                        <p:attrNameLst>
                                          <p:attrName>style.visibility</p:attrName>
                                        </p:attrNameLst>
                                      </p:cBhvr>
                                      <p:to>
                                        <p:strVal val="hidden"/>
                                      </p:to>
                                    </p:set>
                                  </p:childTnLst>
                                </p:cTn>
                              </p:par>
                            </p:childTnLst>
                          </p:cTn>
                        </p:par>
                        <p:par>
                          <p:cTn id="22" fill="hold">
                            <p:stCondLst>
                              <p:cond delay="5000"/>
                            </p:stCondLst>
                            <p:childTnLst>
                              <p:par>
                                <p:cTn id="23" presetID="53" presetClass="entr" presetSubtype="16" fill="hold" nodeType="afterEffect">
                                  <p:stCondLst>
                                    <p:cond delay="500"/>
                                  </p:stCondLst>
                                  <p:childTnLst>
                                    <p:set>
                                      <p:cBhvr>
                                        <p:cTn id="24" dur="1" fill="hold">
                                          <p:stCondLst>
                                            <p:cond delay="0"/>
                                          </p:stCondLst>
                                        </p:cTn>
                                        <p:tgtEl>
                                          <p:spTgt spid="1051"/>
                                        </p:tgtEl>
                                        <p:attrNameLst>
                                          <p:attrName>style.visibility</p:attrName>
                                        </p:attrNameLst>
                                      </p:cBhvr>
                                      <p:to>
                                        <p:strVal val="visible"/>
                                      </p:to>
                                    </p:set>
                                    <p:anim calcmode="lin" valueType="num">
                                      <p:cBhvr>
                                        <p:cTn id="25" dur="1000" fill="hold"/>
                                        <p:tgtEl>
                                          <p:spTgt spid="1051"/>
                                        </p:tgtEl>
                                        <p:attrNameLst>
                                          <p:attrName>ppt_w</p:attrName>
                                        </p:attrNameLst>
                                      </p:cBhvr>
                                      <p:tavLst>
                                        <p:tav tm="0">
                                          <p:val>
                                            <p:fltVal val="0"/>
                                          </p:val>
                                        </p:tav>
                                        <p:tav tm="100000">
                                          <p:val>
                                            <p:strVal val="#ppt_w"/>
                                          </p:val>
                                        </p:tav>
                                      </p:tavLst>
                                    </p:anim>
                                    <p:anim calcmode="lin" valueType="num">
                                      <p:cBhvr>
                                        <p:cTn id="26" dur="1000" fill="hold"/>
                                        <p:tgtEl>
                                          <p:spTgt spid="1051"/>
                                        </p:tgtEl>
                                        <p:attrNameLst>
                                          <p:attrName>ppt_h</p:attrName>
                                        </p:attrNameLst>
                                      </p:cBhvr>
                                      <p:tavLst>
                                        <p:tav tm="0">
                                          <p:val>
                                            <p:fltVal val="0"/>
                                          </p:val>
                                        </p:tav>
                                        <p:tav tm="100000">
                                          <p:val>
                                            <p:strVal val="#ppt_h"/>
                                          </p:val>
                                        </p:tav>
                                      </p:tavLst>
                                    </p:anim>
                                    <p:animEffect transition="in" filter="fade">
                                      <p:cBhvr>
                                        <p:cTn id="27" dur="1000"/>
                                        <p:tgtEl>
                                          <p:spTgt spid="1051"/>
                                        </p:tgtEl>
                                      </p:cBhvr>
                                    </p:animEffect>
                                  </p:childTnLst>
                                </p:cTn>
                              </p:par>
                            </p:childTnLst>
                          </p:cTn>
                        </p:par>
                        <p:par>
                          <p:cTn id="28" fill="hold">
                            <p:stCondLst>
                              <p:cond delay="6500"/>
                            </p:stCondLst>
                            <p:childTnLst>
                              <p:par>
                                <p:cTn id="29" presetID="42" presetClass="path" presetSubtype="0" accel="50000" decel="50000" fill="hold" nodeType="afterEffect">
                                  <p:stCondLst>
                                    <p:cond delay="1000"/>
                                  </p:stCondLst>
                                  <p:childTnLst>
                                    <p:animMotion origin="layout" path="M 2.5E-6 -7.84193E-7 L 0.35156 -0.29237 " pathEditMode="relative" rAng="0" ptsTypes="AA">
                                      <p:cBhvr>
                                        <p:cTn id="30" dur="2000" fill="hold"/>
                                        <p:tgtEl>
                                          <p:spTgt spid="1051"/>
                                        </p:tgtEl>
                                        <p:attrNameLst>
                                          <p:attrName>ppt_x</p:attrName>
                                          <p:attrName>ppt_y</p:attrName>
                                        </p:attrNameLst>
                                      </p:cBhvr>
                                      <p:rCtr x="17569" y="-14634"/>
                                    </p:animMotion>
                                  </p:childTnLst>
                                </p:cTn>
                              </p:par>
                            </p:childTnLst>
                          </p:cTn>
                        </p:par>
                        <p:par>
                          <p:cTn id="31" fill="hold">
                            <p:stCondLst>
                              <p:cond delay="9500"/>
                            </p:stCondLst>
                            <p:childTnLst>
                              <p:par>
                                <p:cTn id="32" presetID="53" presetClass="entr" presetSubtype="16" fill="hold" nodeType="afterEffect">
                                  <p:stCondLst>
                                    <p:cond delay="500"/>
                                  </p:stCondLst>
                                  <p:childTnLst>
                                    <p:set>
                                      <p:cBhvr>
                                        <p:cTn id="33" dur="1" fill="hold">
                                          <p:stCondLst>
                                            <p:cond delay="0"/>
                                          </p:stCondLst>
                                        </p:cTn>
                                        <p:tgtEl>
                                          <p:spTgt spid="1034"/>
                                        </p:tgtEl>
                                        <p:attrNameLst>
                                          <p:attrName>style.visibility</p:attrName>
                                        </p:attrNameLst>
                                      </p:cBhvr>
                                      <p:to>
                                        <p:strVal val="visible"/>
                                      </p:to>
                                    </p:set>
                                    <p:anim calcmode="lin" valueType="num">
                                      <p:cBhvr>
                                        <p:cTn id="34" dur="1000" fill="hold"/>
                                        <p:tgtEl>
                                          <p:spTgt spid="1034"/>
                                        </p:tgtEl>
                                        <p:attrNameLst>
                                          <p:attrName>ppt_w</p:attrName>
                                        </p:attrNameLst>
                                      </p:cBhvr>
                                      <p:tavLst>
                                        <p:tav tm="0">
                                          <p:val>
                                            <p:fltVal val="0"/>
                                          </p:val>
                                        </p:tav>
                                        <p:tav tm="100000">
                                          <p:val>
                                            <p:strVal val="#ppt_w"/>
                                          </p:val>
                                        </p:tav>
                                      </p:tavLst>
                                    </p:anim>
                                    <p:anim calcmode="lin" valueType="num">
                                      <p:cBhvr>
                                        <p:cTn id="35" dur="1000" fill="hold"/>
                                        <p:tgtEl>
                                          <p:spTgt spid="1034"/>
                                        </p:tgtEl>
                                        <p:attrNameLst>
                                          <p:attrName>ppt_h</p:attrName>
                                        </p:attrNameLst>
                                      </p:cBhvr>
                                      <p:tavLst>
                                        <p:tav tm="0">
                                          <p:val>
                                            <p:fltVal val="0"/>
                                          </p:val>
                                        </p:tav>
                                        <p:tav tm="100000">
                                          <p:val>
                                            <p:strVal val="#ppt_h"/>
                                          </p:val>
                                        </p:tav>
                                      </p:tavLst>
                                    </p:anim>
                                    <p:animEffect transition="in" filter="fade">
                                      <p:cBhvr>
                                        <p:cTn id="36" dur="1000"/>
                                        <p:tgtEl>
                                          <p:spTgt spid="1034"/>
                                        </p:tgtEl>
                                      </p:cBhvr>
                                    </p:animEffect>
                                  </p:childTnLst>
                                </p:cTn>
                              </p:par>
                            </p:childTnLst>
                          </p:cTn>
                        </p:par>
                        <p:par>
                          <p:cTn id="37" fill="hold">
                            <p:stCondLst>
                              <p:cond delay="11000"/>
                            </p:stCondLst>
                            <p:childTnLst>
                              <p:par>
                                <p:cTn id="38" presetID="42" presetClass="path" presetSubtype="0" accel="50000" decel="50000" fill="hold" nodeType="afterEffect">
                                  <p:stCondLst>
                                    <p:cond delay="1000"/>
                                  </p:stCondLst>
                                  <p:childTnLst>
                                    <p:animMotion origin="layout" path="M 1.66667E-6 -4.47052E-6 L -0.35729 0.31368 " pathEditMode="relative" rAng="0" ptsTypes="AA">
                                      <p:cBhvr>
                                        <p:cTn id="39" dur="2000" fill="hold"/>
                                        <p:tgtEl>
                                          <p:spTgt spid="1034"/>
                                        </p:tgtEl>
                                        <p:attrNameLst>
                                          <p:attrName>ppt_x</p:attrName>
                                          <p:attrName>ppt_y</p:attrName>
                                        </p:attrNameLst>
                                      </p:cBhvr>
                                      <p:rCtr x="-17865" y="15684"/>
                                    </p:animMotion>
                                  </p:childTnLst>
                                </p:cTn>
                              </p:par>
                            </p:childTnLst>
                          </p:cTn>
                        </p:par>
                        <p:par>
                          <p:cTn id="40" fill="hold">
                            <p:stCondLst>
                              <p:cond delay="14000"/>
                            </p:stCondLst>
                            <p:childTnLst>
                              <p:par>
                                <p:cTn id="41" presetID="53" presetClass="entr" presetSubtype="16" fill="hold" nodeType="afterEffect">
                                  <p:stCondLst>
                                    <p:cond delay="500"/>
                                  </p:stCondLst>
                                  <p:childTnLst>
                                    <p:set>
                                      <p:cBhvr>
                                        <p:cTn id="42" dur="1" fill="hold">
                                          <p:stCondLst>
                                            <p:cond delay="0"/>
                                          </p:stCondLst>
                                        </p:cTn>
                                        <p:tgtEl>
                                          <p:spTgt spid="1031"/>
                                        </p:tgtEl>
                                        <p:attrNameLst>
                                          <p:attrName>style.visibility</p:attrName>
                                        </p:attrNameLst>
                                      </p:cBhvr>
                                      <p:to>
                                        <p:strVal val="visible"/>
                                      </p:to>
                                    </p:set>
                                    <p:anim calcmode="lin" valueType="num">
                                      <p:cBhvr>
                                        <p:cTn id="43" dur="1000" fill="hold"/>
                                        <p:tgtEl>
                                          <p:spTgt spid="1031"/>
                                        </p:tgtEl>
                                        <p:attrNameLst>
                                          <p:attrName>ppt_w</p:attrName>
                                        </p:attrNameLst>
                                      </p:cBhvr>
                                      <p:tavLst>
                                        <p:tav tm="0">
                                          <p:val>
                                            <p:fltVal val="0"/>
                                          </p:val>
                                        </p:tav>
                                        <p:tav tm="100000">
                                          <p:val>
                                            <p:strVal val="#ppt_w"/>
                                          </p:val>
                                        </p:tav>
                                      </p:tavLst>
                                    </p:anim>
                                    <p:anim calcmode="lin" valueType="num">
                                      <p:cBhvr>
                                        <p:cTn id="44" dur="1000" fill="hold"/>
                                        <p:tgtEl>
                                          <p:spTgt spid="1031"/>
                                        </p:tgtEl>
                                        <p:attrNameLst>
                                          <p:attrName>ppt_h</p:attrName>
                                        </p:attrNameLst>
                                      </p:cBhvr>
                                      <p:tavLst>
                                        <p:tav tm="0">
                                          <p:val>
                                            <p:fltVal val="0"/>
                                          </p:val>
                                        </p:tav>
                                        <p:tav tm="100000">
                                          <p:val>
                                            <p:strVal val="#ppt_h"/>
                                          </p:val>
                                        </p:tav>
                                      </p:tavLst>
                                    </p:anim>
                                    <p:animEffect transition="in" filter="fade">
                                      <p:cBhvr>
                                        <p:cTn id="45" dur="1000"/>
                                        <p:tgtEl>
                                          <p:spTgt spid="1031"/>
                                        </p:tgtEl>
                                      </p:cBhvr>
                                    </p:animEffect>
                                  </p:childTnLst>
                                </p:cTn>
                              </p:par>
                            </p:childTnLst>
                          </p:cTn>
                        </p:par>
                        <p:par>
                          <p:cTn id="46" fill="hold">
                            <p:stCondLst>
                              <p:cond delay="15500"/>
                            </p:stCondLst>
                            <p:childTnLst>
                              <p:par>
                                <p:cTn id="47" presetID="42" presetClass="path" presetSubtype="0" accel="50000" decel="50000" fill="hold" nodeType="afterEffect">
                                  <p:stCondLst>
                                    <p:cond delay="1000"/>
                                  </p:stCondLst>
                                  <p:childTnLst>
                                    <p:animMotion origin="layout" path="M 2.77778E-6 -6.82309E-7 L 0.36632 0.31275 " pathEditMode="relative" rAng="0" ptsTypes="AA">
                                      <p:cBhvr>
                                        <p:cTn id="48" dur="2000" fill="hold"/>
                                        <p:tgtEl>
                                          <p:spTgt spid="1031"/>
                                        </p:tgtEl>
                                        <p:attrNameLst>
                                          <p:attrName>ppt_x</p:attrName>
                                          <p:attrName>ppt_y</p:attrName>
                                        </p:attrNameLst>
                                      </p:cBhvr>
                                      <p:rCtr x="18316" y="15622"/>
                                    </p:animMotion>
                                  </p:childTnLst>
                                </p:cTn>
                              </p:par>
                            </p:childTnLst>
                          </p:cTn>
                        </p:par>
                        <p:par>
                          <p:cTn id="49" fill="hold">
                            <p:stCondLst>
                              <p:cond delay="18500"/>
                            </p:stCondLst>
                            <p:childTnLst>
                              <p:par>
                                <p:cTn id="50" presetID="21" presetClass="entr" presetSubtype="2" fill="hold" grpId="0" nodeType="afterEffect">
                                  <p:stCondLst>
                                    <p:cond delay="500"/>
                                  </p:stCondLst>
                                  <p:iterate type="wd">
                                    <p:tmPct val="10000"/>
                                  </p:iterate>
                                  <p:childTnLst>
                                    <p:set>
                                      <p:cBhvr>
                                        <p:cTn id="51" dur="1" fill="hold">
                                          <p:stCondLst>
                                            <p:cond delay="0"/>
                                          </p:stCondLst>
                                        </p:cTn>
                                        <p:tgtEl>
                                          <p:spTgt spid="7"/>
                                        </p:tgtEl>
                                        <p:attrNameLst>
                                          <p:attrName>style.visibility</p:attrName>
                                        </p:attrNameLst>
                                      </p:cBhvr>
                                      <p:to>
                                        <p:strVal val="visible"/>
                                      </p:to>
                                    </p:set>
                                    <p:animEffect transition="in" filter="wheel(2)">
                                      <p:cBhvr>
                                        <p:cTn id="52" dur="2000"/>
                                        <p:tgtEl>
                                          <p:spTgt spid="7"/>
                                        </p:tgtEl>
                                      </p:cBhvr>
                                    </p:animEffect>
                                  </p:childTnLst>
                                </p:cTn>
                              </p:par>
                            </p:childTnLst>
                          </p:cTn>
                        </p:par>
                        <p:par>
                          <p:cTn id="53" fill="hold">
                            <p:stCondLst>
                              <p:cond delay="22800"/>
                            </p:stCondLst>
                            <p:childTnLst>
                              <p:par>
                                <p:cTn id="54" presetID="21" presetClass="entr" presetSubtype="2" fill="hold" grpId="0" nodeType="afterEffect">
                                  <p:stCondLst>
                                    <p:cond delay="0"/>
                                  </p:stCondLst>
                                  <p:iterate type="wd">
                                    <p:tmPct val="10000"/>
                                  </p:iterate>
                                  <p:childTnLst>
                                    <p:set>
                                      <p:cBhvr>
                                        <p:cTn id="55" dur="1" fill="hold">
                                          <p:stCondLst>
                                            <p:cond delay="0"/>
                                          </p:stCondLst>
                                        </p:cTn>
                                        <p:tgtEl>
                                          <p:spTgt spid="6"/>
                                        </p:tgtEl>
                                        <p:attrNameLst>
                                          <p:attrName>style.visibility</p:attrName>
                                        </p:attrNameLst>
                                      </p:cBhvr>
                                      <p:to>
                                        <p:strVal val="visible"/>
                                      </p:to>
                                    </p:set>
                                    <p:animEffect transition="in" filter="wheel(2)">
                                      <p:cBhvr>
                                        <p:cTn id="5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838200" y="1657350"/>
            <a:ext cx="4267200" cy="400110"/>
          </a:xfrm>
          <a:prstGeom prst="rect">
            <a:avLst/>
          </a:prstGeom>
          <a:noFill/>
        </p:spPr>
        <p:txBody>
          <a:bodyPr wrap="square" rtlCol="0">
            <a:spAutoFit/>
          </a:bodyPr>
          <a:lstStyle/>
          <a:p>
            <a:r>
              <a:rPr lang="en-US" sz="2000" b="1" dirty="0" smtClean="0">
                <a:latin typeface="High Tower Text" panose="02040502050506030303" pitchFamily="18" charset="0"/>
              </a:rPr>
              <a:t>Tables/Spreadsheet</a:t>
            </a:r>
            <a:endParaRPr lang="en-US" sz="2000" b="1" dirty="0">
              <a:latin typeface="High Tower Text" panose="02040502050506030303" pitchFamily="18" charset="0"/>
            </a:endParaRPr>
          </a:p>
        </p:txBody>
      </p:sp>
      <p:sp>
        <p:nvSpPr>
          <p:cNvPr id="16" name="TextBox 15"/>
          <p:cNvSpPr txBox="1"/>
          <p:nvPr/>
        </p:nvSpPr>
        <p:spPr>
          <a:xfrm>
            <a:off x="990600" y="3236952"/>
            <a:ext cx="3124200" cy="553998"/>
          </a:xfrm>
          <a:prstGeom prst="rect">
            <a:avLst/>
          </a:prstGeom>
          <a:noFill/>
        </p:spPr>
        <p:txBody>
          <a:bodyPr wrap="square" rtlCol="0">
            <a:spAutoFit/>
          </a:bodyPr>
          <a:lstStyle/>
          <a:p>
            <a:pPr algn="ctr"/>
            <a:r>
              <a:rPr lang="en-US" sz="1500" dirty="0" smtClean="0">
                <a:latin typeface="High Tower Text" panose="02040502050506030303" pitchFamily="18" charset="0"/>
              </a:rPr>
              <a:t>Example of a linked</a:t>
            </a:r>
          </a:p>
          <a:p>
            <a:pPr algn="ctr"/>
            <a:r>
              <a:rPr lang="en-US" sz="1500" dirty="0" smtClean="0">
                <a:latin typeface="High Tower Text" panose="02040502050506030303" pitchFamily="18" charset="0"/>
              </a:rPr>
              <a:t>Microsoft </a:t>
            </a:r>
            <a:r>
              <a:rPr lang="en-US" sz="1500" dirty="0">
                <a:latin typeface="High Tower Text" panose="02040502050506030303" pitchFamily="18" charset="0"/>
              </a:rPr>
              <a:t>Excel spreadsheet.</a:t>
            </a:r>
          </a:p>
        </p:txBody>
      </p:sp>
      <p:grpSp>
        <p:nvGrpSpPr>
          <p:cNvPr id="5" name="Group 4"/>
          <p:cNvGrpSpPr/>
          <p:nvPr/>
        </p:nvGrpSpPr>
        <p:grpSpPr>
          <a:xfrm>
            <a:off x="4123930" y="1885950"/>
            <a:ext cx="3877070" cy="2437639"/>
            <a:chOff x="3819130" y="2010535"/>
            <a:chExt cx="3877070" cy="2437639"/>
          </a:xfrm>
        </p:grpSpPr>
        <p:sp>
          <p:nvSpPr>
            <p:cNvPr id="4" name="Curved Up Arrow 3"/>
            <p:cNvSpPr/>
            <p:nvPr/>
          </p:nvSpPr>
          <p:spPr>
            <a:xfrm rot="3187986" flipV="1">
              <a:off x="6586715" y="2145462"/>
              <a:ext cx="1240073" cy="970219"/>
            </a:xfrm>
            <a:prstGeom prst="curvedUpArrow">
              <a:avLst>
                <a:gd name="adj1" fmla="val 22126"/>
                <a:gd name="adj2" fmla="val 50000"/>
                <a:gd name="adj3" fmla="val 4581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Curved Up Arrow 7"/>
            <p:cNvSpPr/>
            <p:nvPr/>
          </p:nvSpPr>
          <p:spPr>
            <a:xfrm rot="3574233" flipH="1">
              <a:off x="3721260" y="3140258"/>
              <a:ext cx="1083313" cy="887573"/>
            </a:xfrm>
            <a:prstGeom prst="curvedUpArrow">
              <a:avLst>
                <a:gd name="adj1" fmla="val 25000"/>
                <a:gd name="adj2" fmla="val 50000"/>
                <a:gd name="adj3" fmla="val 50252"/>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4800" y="2057460"/>
              <a:ext cx="2438400" cy="1002409"/>
            </a:xfrm>
            <a:prstGeom prst="rect">
              <a:avLst/>
            </a:prstGeom>
            <a:ln w="12700">
              <a:solidFill>
                <a:schemeClr val="tx1"/>
              </a:solidFill>
            </a:ln>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65431" y="3257549"/>
              <a:ext cx="2930769" cy="1190625"/>
            </a:xfrm>
            <a:prstGeom prst="rect">
              <a:avLst/>
            </a:prstGeom>
            <a:ln w="12700">
              <a:solidFill>
                <a:schemeClr val="tx1"/>
              </a:solidFill>
            </a:ln>
          </p:spPr>
        </p:pic>
      </p:grpSp>
      <p:sp>
        <p:nvSpPr>
          <p:cNvPr id="6" name="Rectangle 5"/>
          <p:cNvSpPr/>
          <p:nvPr/>
        </p:nvSpPr>
        <p:spPr>
          <a:xfrm>
            <a:off x="838200" y="2322552"/>
            <a:ext cx="2971800" cy="553998"/>
          </a:xfrm>
          <a:prstGeom prst="rect">
            <a:avLst/>
          </a:prstGeom>
        </p:spPr>
        <p:txBody>
          <a:bodyPr wrap="square">
            <a:spAutoFit/>
          </a:bodyPr>
          <a:lstStyle/>
          <a:p>
            <a:pPr algn="just"/>
            <a:r>
              <a:rPr lang="en-US" sz="1500" dirty="0" smtClean="0">
                <a:latin typeface="High Tower Text" panose="02040502050506030303" pitchFamily="18" charset="0"/>
              </a:rPr>
              <a:t>A </a:t>
            </a:r>
            <a:r>
              <a:rPr lang="en-US" sz="1500" dirty="0">
                <a:latin typeface="High Tower Text" panose="02040502050506030303" pitchFamily="18" charset="0"/>
              </a:rPr>
              <a:t>table can also be linked to data in </a:t>
            </a:r>
            <a:r>
              <a:rPr lang="en-US" sz="1500" dirty="0" smtClean="0">
                <a:latin typeface="High Tower Text" panose="02040502050506030303" pitchFamily="18" charset="0"/>
              </a:rPr>
              <a:t>a spreadsheet</a:t>
            </a:r>
            <a:r>
              <a:rPr lang="en-US" sz="1500" dirty="0">
                <a:latin typeface="High Tower Text" panose="02040502050506030303" pitchFamily="18" charset="0"/>
              </a:rPr>
              <a:t>.</a:t>
            </a:r>
          </a:p>
        </p:txBody>
      </p:sp>
    </p:spTree>
    <p:extLst>
      <p:ext uri="{BB962C8B-B14F-4D97-AF65-F5344CB8AC3E}">
        <p14:creationId xmlns:p14="http://schemas.microsoft.com/office/powerpoint/2010/main" val="2453072329"/>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50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childTnLst>
                                </p:cTn>
                              </p:par>
                            </p:childTnLst>
                          </p:cTn>
                        </p:par>
                        <p:par>
                          <p:cTn id="11" fill="hold">
                            <p:stCondLst>
                              <p:cond delay="1500"/>
                            </p:stCondLst>
                            <p:childTnLst>
                              <p:par>
                                <p:cTn id="12" presetID="10" presetClass="entr" presetSubtype="0" fill="hold" grpId="0" nodeType="afterEffect">
                                  <p:stCondLst>
                                    <p:cond delay="150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1000"/>
                                        <p:tgtEl>
                                          <p:spTgt spid="16"/>
                                        </p:tgtEl>
                                      </p:cBhvr>
                                    </p:animEffect>
                                  </p:childTnLst>
                                </p:cTn>
                              </p:par>
                            </p:childTnLst>
                          </p:cTn>
                        </p:par>
                        <p:par>
                          <p:cTn id="15" fill="hold">
                            <p:stCondLst>
                              <p:cond delay="4000"/>
                            </p:stCondLst>
                            <p:childTnLst>
                              <p:par>
                                <p:cTn id="16" presetID="6" presetClass="entr" presetSubtype="32" fill="hold" nodeType="afterEffect">
                                  <p:stCondLst>
                                    <p:cond delay="500"/>
                                  </p:stCondLst>
                                  <p:childTnLst>
                                    <p:set>
                                      <p:cBhvr>
                                        <p:cTn id="17" dur="1" fill="hold">
                                          <p:stCondLst>
                                            <p:cond delay="0"/>
                                          </p:stCondLst>
                                        </p:cTn>
                                        <p:tgtEl>
                                          <p:spTgt spid="5"/>
                                        </p:tgtEl>
                                        <p:attrNameLst>
                                          <p:attrName>style.visibility</p:attrName>
                                        </p:attrNameLst>
                                      </p:cBhvr>
                                      <p:to>
                                        <p:strVal val="visible"/>
                                      </p:to>
                                    </p:set>
                                    <p:animEffect transition="in" filter="circle(out)">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1"/>
      <p:bldP spid="16"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838200" y="1504950"/>
            <a:ext cx="4267200" cy="400110"/>
          </a:xfrm>
          <a:prstGeom prst="rect">
            <a:avLst/>
          </a:prstGeom>
          <a:noFill/>
        </p:spPr>
        <p:txBody>
          <a:bodyPr wrap="square" rtlCol="0">
            <a:spAutoFit/>
          </a:bodyPr>
          <a:lstStyle/>
          <a:p>
            <a:r>
              <a:rPr lang="en-US" sz="2000" b="1" dirty="0" smtClean="0">
                <a:latin typeface="High Tower Text" panose="02040502050506030303" pitchFamily="18" charset="0"/>
              </a:rPr>
              <a:t>What are Block/Cell  Attributes ?</a:t>
            </a:r>
            <a:endParaRPr lang="en-US" sz="2000" b="1" dirty="0">
              <a:latin typeface="High Tower Text" panose="02040502050506030303" pitchFamily="18" charset="0"/>
            </a:endParaRPr>
          </a:p>
        </p:txBody>
      </p:sp>
      <p:sp>
        <p:nvSpPr>
          <p:cNvPr id="16" name="TextBox 15"/>
          <p:cNvSpPr txBox="1"/>
          <p:nvPr/>
        </p:nvSpPr>
        <p:spPr>
          <a:xfrm>
            <a:off x="838200" y="1962150"/>
            <a:ext cx="4572000" cy="784830"/>
          </a:xfrm>
          <a:prstGeom prst="rect">
            <a:avLst/>
          </a:prstGeom>
          <a:noFill/>
        </p:spPr>
        <p:txBody>
          <a:bodyPr wrap="square" rtlCol="0">
            <a:spAutoFit/>
          </a:bodyPr>
          <a:lstStyle/>
          <a:p>
            <a:pPr algn="just"/>
            <a:r>
              <a:rPr lang="en-US" sz="1500" dirty="0">
                <a:latin typeface="High Tower Text" panose="02040502050506030303" pitchFamily="18" charset="0"/>
              </a:rPr>
              <a:t>An attribute is a label or tag that attaches data to a block. Examples of data that might be contained in an attribute are </a:t>
            </a:r>
            <a:r>
              <a:rPr lang="en-US" sz="1500" dirty="0" smtClean="0">
                <a:latin typeface="High Tower Text" panose="02040502050506030303" pitchFamily="18" charset="0"/>
              </a:rPr>
              <a:t>material, weight, dimensions, etc.</a:t>
            </a:r>
          </a:p>
        </p:txBody>
      </p:sp>
      <p:grpSp>
        <p:nvGrpSpPr>
          <p:cNvPr id="17" name="Group 16"/>
          <p:cNvGrpSpPr/>
          <p:nvPr/>
        </p:nvGrpSpPr>
        <p:grpSpPr>
          <a:xfrm>
            <a:off x="1452071" y="3378954"/>
            <a:ext cx="1979703" cy="1046440"/>
            <a:chOff x="2363697" y="3638550"/>
            <a:chExt cx="1979703" cy="1046440"/>
          </a:xfrm>
        </p:grpSpPr>
        <p:sp>
          <p:nvSpPr>
            <p:cNvPr id="34" name="TextBox 33"/>
            <p:cNvSpPr txBox="1"/>
            <p:nvPr/>
          </p:nvSpPr>
          <p:spPr>
            <a:xfrm>
              <a:off x="2363697" y="3638550"/>
              <a:ext cx="1267691" cy="1046440"/>
            </a:xfrm>
            <a:prstGeom prst="rect">
              <a:avLst/>
            </a:prstGeom>
            <a:noFill/>
          </p:spPr>
          <p:txBody>
            <a:bodyPr wrap="square" rtlCol="0">
              <a:spAutoFit/>
            </a:bodyPr>
            <a:lstStyle>
              <a:defPPr>
                <a:defRPr lang="en-US"/>
              </a:defPPr>
              <a:lvl1pPr>
                <a:defRPr sz="1500">
                  <a:latin typeface="High Tower Text" panose="02040502050506030303" pitchFamily="18" charset="0"/>
                </a:defRPr>
              </a:lvl1pPr>
            </a:lstStyle>
            <a:p>
              <a:pPr algn="ctr"/>
              <a:r>
                <a:rPr lang="en-US" sz="1400" b="1" u="sng" dirty="0" smtClean="0"/>
                <a:t>Attributes</a:t>
              </a:r>
            </a:p>
            <a:p>
              <a:r>
                <a:rPr lang="en-US" sz="1200" dirty="0" smtClean="0"/>
                <a:t>Type</a:t>
              </a:r>
            </a:p>
            <a:p>
              <a:r>
                <a:rPr lang="en-US" sz="1200" dirty="0" smtClean="0"/>
                <a:t>Manufacturer</a:t>
              </a:r>
            </a:p>
            <a:p>
              <a:r>
                <a:rPr lang="en-US" sz="1200" dirty="0" smtClean="0"/>
                <a:t>Dimensions</a:t>
              </a:r>
            </a:p>
            <a:p>
              <a:r>
                <a:rPr lang="en-US" sz="1200" dirty="0" smtClean="0"/>
                <a:t>Weight capacity</a:t>
              </a:r>
              <a:endParaRPr lang="en-US" sz="12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81375" y="3818677"/>
              <a:ext cx="662025" cy="686186"/>
            </a:xfrm>
            <a:prstGeom prst="rect">
              <a:avLst/>
            </a:prstGeom>
            <a:ln>
              <a:noFill/>
            </a:ln>
            <a:effectLst>
              <a:outerShdw blurRad="190500" algn="tl" rotWithShape="0">
                <a:srgbClr val="000000">
                  <a:alpha val="70000"/>
                </a:srgbClr>
              </a:outerShdw>
            </a:effectLst>
          </p:spPr>
        </p:pic>
      </p:gr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28408" y="1836443"/>
            <a:ext cx="860337" cy="1456189"/>
          </a:xfrm>
          <a:prstGeom prst="rect">
            <a:avLst/>
          </a:prstGeom>
          <a:ln>
            <a:noFill/>
          </a:ln>
          <a:effectLst>
            <a:outerShdw blurRad="190500" algn="tl" rotWithShape="0">
              <a:srgbClr val="000000">
                <a:alpha val="70000"/>
              </a:srgbClr>
            </a:outerShdw>
          </a:effectLst>
        </p:spPr>
      </p:pic>
      <p:grpSp>
        <p:nvGrpSpPr>
          <p:cNvPr id="18" name="Group 17"/>
          <p:cNvGrpSpPr/>
          <p:nvPr/>
        </p:nvGrpSpPr>
        <p:grpSpPr>
          <a:xfrm>
            <a:off x="7091767" y="1743913"/>
            <a:ext cx="1823633" cy="1583555"/>
            <a:chOff x="7015567" y="2114550"/>
            <a:chExt cx="1823633" cy="1583555"/>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20890" y="2114550"/>
              <a:ext cx="662025" cy="686186"/>
            </a:xfrm>
            <a:prstGeom prst="rect">
              <a:avLst/>
            </a:prstGeom>
            <a:ln>
              <a:noFill/>
            </a:ln>
            <a:effectLst>
              <a:outerShdw blurRad="190500" algn="tl" rotWithShape="0">
                <a:srgbClr val="000000">
                  <a:alpha val="70000"/>
                </a:srgbClr>
              </a:outerShdw>
            </a:effectLst>
          </p:spPr>
        </p:pic>
        <p:sp>
          <p:nvSpPr>
            <p:cNvPr id="13" name="TextBox 12"/>
            <p:cNvSpPr txBox="1"/>
            <p:nvPr/>
          </p:nvSpPr>
          <p:spPr>
            <a:xfrm>
              <a:off x="7772400" y="2867108"/>
              <a:ext cx="1066800" cy="830997"/>
            </a:xfrm>
            <a:prstGeom prst="rect">
              <a:avLst/>
            </a:prstGeom>
            <a:noFill/>
          </p:spPr>
          <p:txBody>
            <a:bodyPr wrap="square" rtlCol="0">
              <a:spAutoFit/>
            </a:bodyPr>
            <a:lstStyle>
              <a:defPPr>
                <a:defRPr lang="en-US"/>
              </a:defPPr>
              <a:lvl1pPr>
                <a:defRPr sz="1500">
                  <a:latin typeface="High Tower Text" panose="02040502050506030303" pitchFamily="18" charset="0"/>
                </a:defRPr>
              </a:lvl1pPr>
            </a:lstStyle>
            <a:p>
              <a:r>
                <a:rPr lang="en-US" sz="1200" dirty="0" smtClean="0"/>
                <a:t>Plastic</a:t>
              </a:r>
            </a:p>
            <a:p>
              <a:r>
                <a:rPr lang="en-US" sz="1200" dirty="0" smtClean="0"/>
                <a:t>PuPlastic Inc.</a:t>
              </a:r>
            </a:p>
            <a:p>
              <a:r>
                <a:rPr lang="en-US" sz="1200" dirty="0" smtClean="0"/>
                <a:t>48x48</a:t>
              </a:r>
            </a:p>
            <a:p>
              <a:r>
                <a:rPr lang="en-US" sz="1200" dirty="0" smtClean="0"/>
                <a:t>32 lbs.</a:t>
              </a:r>
              <a:endParaRPr lang="en-US" sz="1200" dirty="0"/>
            </a:p>
          </p:txBody>
        </p:sp>
        <p:cxnSp>
          <p:nvCxnSpPr>
            <p:cNvPr id="6" name="Straight Arrow Connector 5"/>
            <p:cNvCxnSpPr/>
            <p:nvPr/>
          </p:nvCxnSpPr>
          <p:spPr>
            <a:xfrm flipH="1">
              <a:off x="7015567" y="2457643"/>
              <a:ext cx="756833" cy="0"/>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Group 13"/>
          <p:cNvGrpSpPr/>
          <p:nvPr/>
        </p:nvGrpSpPr>
        <p:grpSpPr>
          <a:xfrm>
            <a:off x="5133102" y="2836015"/>
            <a:ext cx="1371600" cy="1583555"/>
            <a:chOff x="4876800" y="3192798"/>
            <a:chExt cx="1371600" cy="1583555"/>
          </a:xfrm>
        </p:grpSpPr>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25291" y="3192798"/>
              <a:ext cx="662025" cy="686186"/>
            </a:xfrm>
            <a:prstGeom prst="rect">
              <a:avLst/>
            </a:prstGeom>
            <a:ln>
              <a:noFill/>
            </a:ln>
            <a:effectLst>
              <a:outerShdw blurRad="190500" algn="tl" rotWithShape="0">
                <a:srgbClr val="000000">
                  <a:alpha val="70000"/>
                </a:srgbClr>
              </a:outerShdw>
            </a:effectLst>
          </p:spPr>
        </p:pic>
        <p:sp>
          <p:nvSpPr>
            <p:cNvPr id="11" name="TextBox 10"/>
            <p:cNvSpPr txBox="1"/>
            <p:nvPr/>
          </p:nvSpPr>
          <p:spPr>
            <a:xfrm>
              <a:off x="4876800" y="3945356"/>
              <a:ext cx="1371600" cy="830997"/>
            </a:xfrm>
            <a:prstGeom prst="rect">
              <a:avLst/>
            </a:prstGeom>
            <a:noFill/>
          </p:spPr>
          <p:txBody>
            <a:bodyPr wrap="square" rtlCol="0">
              <a:spAutoFit/>
            </a:bodyPr>
            <a:lstStyle>
              <a:defPPr>
                <a:defRPr lang="en-US"/>
              </a:defPPr>
              <a:lvl1pPr>
                <a:defRPr sz="1500">
                  <a:latin typeface="High Tower Text" panose="02040502050506030303" pitchFamily="18" charset="0"/>
                </a:defRPr>
              </a:lvl1pPr>
            </a:lstStyle>
            <a:p>
              <a:r>
                <a:rPr lang="en-US" sz="1200" dirty="0" smtClean="0"/>
                <a:t>Wood</a:t>
              </a:r>
            </a:p>
            <a:p>
              <a:r>
                <a:rPr lang="en-US" sz="1200" dirty="0" smtClean="0"/>
                <a:t>PalletRUs Corp.</a:t>
              </a:r>
            </a:p>
            <a:p>
              <a:r>
                <a:rPr lang="en-US" sz="1200" dirty="0" smtClean="0"/>
                <a:t>48x48</a:t>
              </a:r>
            </a:p>
            <a:p>
              <a:r>
                <a:rPr lang="en-US" sz="1200" dirty="0" smtClean="0"/>
                <a:t>40 lbs.</a:t>
              </a:r>
              <a:endParaRPr lang="en-US" sz="1200" dirty="0"/>
            </a:p>
          </p:txBody>
        </p:sp>
        <p:cxnSp>
          <p:nvCxnSpPr>
            <p:cNvPr id="8" name="Straight Arrow Connector 7"/>
            <p:cNvCxnSpPr/>
            <p:nvPr/>
          </p:nvCxnSpPr>
          <p:spPr>
            <a:xfrm>
              <a:off x="5587316" y="3409950"/>
              <a:ext cx="567914" cy="0"/>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1447800" y="3590910"/>
            <a:ext cx="1267691" cy="276999"/>
          </a:xfrm>
          <a:prstGeom prst="rect">
            <a:avLst/>
          </a:prstGeom>
          <a:noFill/>
        </p:spPr>
        <p:txBody>
          <a:bodyPr wrap="square" rtlCol="0">
            <a:spAutoFit/>
          </a:bodyPr>
          <a:lstStyle>
            <a:defPPr>
              <a:defRPr lang="en-US"/>
            </a:defPPr>
            <a:lvl1pPr>
              <a:defRPr sz="1500">
                <a:latin typeface="High Tower Text" panose="02040502050506030303" pitchFamily="18" charset="0"/>
              </a:defRPr>
            </a:lvl1pPr>
          </a:lstStyle>
          <a:p>
            <a:r>
              <a:rPr lang="en-US" sz="1200" dirty="0" smtClean="0"/>
              <a:t>Type</a:t>
            </a:r>
            <a:endParaRPr lang="en-US" sz="1200" dirty="0"/>
          </a:p>
        </p:txBody>
      </p:sp>
      <p:sp>
        <p:nvSpPr>
          <p:cNvPr id="21" name="TextBox 20"/>
          <p:cNvSpPr txBox="1"/>
          <p:nvPr/>
        </p:nvSpPr>
        <p:spPr>
          <a:xfrm>
            <a:off x="1447800" y="3778332"/>
            <a:ext cx="1267691" cy="276999"/>
          </a:xfrm>
          <a:prstGeom prst="rect">
            <a:avLst/>
          </a:prstGeom>
          <a:noFill/>
        </p:spPr>
        <p:txBody>
          <a:bodyPr wrap="square" rtlCol="0">
            <a:spAutoFit/>
          </a:bodyPr>
          <a:lstStyle>
            <a:defPPr>
              <a:defRPr lang="en-US"/>
            </a:defPPr>
            <a:lvl1pPr>
              <a:defRPr sz="1500">
                <a:latin typeface="High Tower Text" panose="02040502050506030303" pitchFamily="18" charset="0"/>
              </a:defRPr>
            </a:lvl1pPr>
          </a:lstStyle>
          <a:p>
            <a:r>
              <a:rPr lang="en-US" sz="1200" dirty="0" smtClean="0"/>
              <a:t>Manufacturer</a:t>
            </a:r>
          </a:p>
        </p:txBody>
      </p:sp>
      <p:sp>
        <p:nvSpPr>
          <p:cNvPr id="22" name="TextBox 21"/>
          <p:cNvSpPr txBox="1"/>
          <p:nvPr/>
        </p:nvSpPr>
        <p:spPr>
          <a:xfrm>
            <a:off x="1447800" y="3960316"/>
            <a:ext cx="1267691" cy="276999"/>
          </a:xfrm>
          <a:prstGeom prst="rect">
            <a:avLst/>
          </a:prstGeom>
          <a:noFill/>
        </p:spPr>
        <p:txBody>
          <a:bodyPr wrap="square" rtlCol="0">
            <a:spAutoFit/>
          </a:bodyPr>
          <a:lstStyle>
            <a:defPPr>
              <a:defRPr lang="en-US"/>
            </a:defPPr>
            <a:lvl1pPr>
              <a:defRPr sz="1500">
                <a:latin typeface="High Tower Text" panose="02040502050506030303" pitchFamily="18" charset="0"/>
              </a:defRPr>
            </a:lvl1pPr>
          </a:lstStyle>
          <a:p>
            <a:r>
              <a:rPr lang="en-US" sz="1200" dirty="0" smtClean="0"/>
              <a:t>Dimensions</a:t>
            </a:r>
            <a:endParaRPr lang="en-US" sz="1200" dirty="0"/>
          </a:p>
        </p:txBody>
      </p:sp>
      <p:sp>
        <p:nvSpPr>
          <p:cNvPr id="23" name="TextBox 22"/>
          <p:cNvSpPr txBox="1"/>
          <p:nvPr/>
        </p:nvSpPr>
        <p:spPr>
          <a:xfrm>
            <a:off x="1447800" y="4138577"/>
            <a:ext cx="1267691" cy="276999"/>
          </a:xfrm>
          <a:prstGeom prst="rect">
            <a:avLst/>
          </a:prstGeom>
          <a:noFill/>
        </p:spPr>
        <p:txBody>
          <a:bodyPr wrap="square" rtlCol="0">
            <a:spAutoFit/>
          </a:bodyPr>
          <a:lstStyle>
            <a:defPPr>
              <a:defRPr lang="en-US"/>
            </a:defPPr>
            <a:lvl1pPr>
              <a:defRPr sz="1500">
                <a:latin typeface="High Tower Text" panose="02040502050506030303" pitchFamily="18" charset="0"/>
              </a:defRPr>
            </a:lvl1pPr>
          </a:lstStyle>
          <a:p>
            <a:r>
              <a:rPr lang="en-US" sz="1200" dirty="0" smtClean="0"/>
              <a:t>Weight capacity</a:t>
            </a:r>
            <a:endParaRPr lang="en-US" sz="1200" dirty="0"/>
          </a:p>
        </p:txBody>
      </p:sp>
      <p:sp>
        <p:nvSpPr>
          <p:cNvPr id="2" name="Rectangle 1"/>
          <p:cNvSpPr/>
          <p:nvPr/>
        </p:nvSpPr>
        <p:spPr>
          <a:xfrm>
            <a:off x="914400" y="2800350"/>
            <a:ext cx="2335896" cy="323165"/>
          </a:xfrm>
          <a:prstGeom prst="rect">
            <a:avLst/>
          </a:prstGeom>
        </p:spPr>
        <p:txBody>
          <a:bodyPr wrap="none">
            <a:spAutoFit/>
          </a:bodyPr>
          <a:lstStyle/>
          <a:p>
            <a:r>
              <a:rPr lang="en-US" sz="1500" i="1" dirty="0">
                <a:latin typeface="High Tower Text" panose="02040502050506030303" pitchFamily="18" charset="0"/>
              </a:rPr>
              <a:t>See the following illustration</a:t>
            </a:r>
            <a:r>
              <a:rPr lang="en-US" sz="1500" dirty="0">
                <a:latin typeface="High Tower Text" panose="02040502050506030303" pitchFamily="18" charset="0"/>
              </a:rPr>
              <a:t>.</a:t>
            </a:r>
          </a:p>
        </p:txBody>
      </p:sp>
      <p:grpSp>
        <p:nvGrpSpPr>
          <p:cNvPr id="9" name="Group 8"/>
          <p:cNvGrpSpPr/>
          <p:nvPr/>
        </p:nvGrpSpPr>
        <p:grpSpPr>
          <a:xfrm>
            <a:off x="4876800" y="3729409"/>
            <a:ext cx="304793" cy="573328"/>
            <a:chOff x="4876800" y="3729409"/>
            <a:chExt cx="304793" cy="573328"/>
          </a:xfrm>
        </p:grpSpPr>
        <p:cxnSp>
          <p:nvCxnSpPr>
            <p:cNvPr id="7" name="Straight Arrow Connector 6"/>
            <p:cNvCxnSpPr/>
            <p:nvPr/>
          </p:nvCxnSpPr>
          <p:spPr>
            <a:xfrm>
              <a:off x="4876800" y="3729409"/>
              <a:ext cx="304793" cy="0"/>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876800" y="3914470"/>
              <a:ext cx="304793" cy="0"/>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4876800" y="4114047"/>
              <a:ext cx="304793" cy="0"/>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876800" y="4302737"/>
              <a:ext cx="304793" cy="0"/>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83851373"/>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100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1000"/>
                                        <p:tgtEl>
                                          <p:spTgt spid="16"/>
                                        </p:tgtEl>
                                      </p:cBhvr>
                                    </p:animEffect>
                                  </p:childTnLst>
                                </p:cTn>
                              </p:par>
                            </p:childTnLst>
                          </p:cTn>
                        </p:par>
                        <p:par>
                          <p:cTn id="11" fill="hold">
                            <p:stCondLst>
                              <p:cond delay="2000"/>
                            </p:stCondLst>
                            <p:childTnLst>
                              <p:par>
                                <p:cTn id="12" presetID="10" presetClass="entr" presetSubtype="0" fill="hold" grpId="0" nodeType="afterEffect">
                                  <p:stCondLst>
                                    <p:cond delay="100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childTnLst>
                                </p:cTn>
                              </p:par>
                            </p:childTnLst>
                          </p:cTn>
                        </p:par>
                        <p:par>
                          <p:cTn id="15" fill="hold">
                            <p:stCondLst>
                              <p:cond delay="4000"/>
                            </p:stCondLst>
                            <p:childTnLst>
                              <p:par>
                                <p:cTn id="16" presetID="22" presetClass="entr" presetSubtype="8" fill="hold" nodeType="afterEffect">
                                  <p:stCondLst>
                                    <p:cond delay="500"/>
                                  </p:stCondLst>
                                  <p:childTnLst>
                                    <p:set>
                                      <p:cBhvr>
                                        <p:cTn id="17" dur="1" fill="hold">
                                          <p:stCondLst>
                                            <p:cond delay="0"/>
                                          </p:stCondLst>
                                        </p:cTn>
                                        <p:tgtEl>
                                          <p:spTgt spid="17"/>
                                        </p:tgtEl>
                                        <p:attrNameLst>
                                          <p:attrName>style.visibility</p:attrName>
                                        </p:attrNameLst>
                                      </p:cBhvr>
                                      <p:to>
                                        <p:strVal val="visible"/>
                                      </p:to>
                                    </p:set>
                                    <p:animEffect transition="in" filter="wipe(left)">
                                      <p:cBhvr>
                                        <p:cTn id="18" dur="1000"/>
                                        <p:tgtEl>
                                          <p:spTgt spid="17"/>
                                        </p:tgtEl>
                                      </p:cBhvr>
                                    </p:animEffect>
                                  </p:childTnLst>
                                </p:cTn>
                              </p:par>
                              <p:par>
                                <p:cTn id="19" presetID="1" presetClass="entr" presetSubtype="0" fill="hold" grpId="1" nodeType="withEffect">
                                  <p:stCondLst>
                                    <p:cond delay="1500"/>
                                  </p:stCondLst>
                                  <p:iterate type="wd">
                                    <p:tmAbs val="0"/>
                                  </p:iterate>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1" nodeType="withEffect">
                                  <p:stCondLst>
                                    <p:cond delay="1500"/>
                                  </p:stCondLst>
                                  <p:iterate type="wd">
                                    <p:tmAbs val="0"/>
                                  </p:iterate>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1" nodeType="withEffect">
                                  <p:stCondLst>
                                    <p:cond delay="1500"/>
                                  </p:stCondLst>
                                  <p:iterate type="wd">
                                    <p:tmAbs val="0"/>
                                  </p:iterate>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1" nodeType="withEffect">
                                  <p:stCondLst>
                                    <p:cond delay="1500"/>
                                  </p:stCondLst>
                                  <p:iterate type="wd">
                                    <p:tmAbs val="0"/>
                                  </p:iterate>
                                  <p:childTnLst>
                                    <p:set>
                                      <p:cBhvr>
                                        <p:cTn id="26" dur="1" fill="hold">
                                          <p:stCondLst>
                                            <p:cond delay="0"/>
                                          </p:stCondLst>
                                        </p:cTn>
                                        <p:tgtEl>
                                          <p:spTgt spid="23"/>
                                        </p:tgtEl>
                                        <p:attrNameLst>
                                          <p:attrName>style.visibility</p:attrName>
                                        </p:attrNameLst>
                                      </p:cBhvr>
                                      <p:to>
                                        <p:strVal val="visible"/>
                                      </p:to>
                                    </p:set>
                                  </p:childTnLst>
                                </p:cTn>
                              </p:par>
                            </p:childTnLst>
                          </p:cTn>
                        </p:par>
                        <p:par>
                          <p:cTn id="27" fill="hold">
                            <p:stCondLst>
                              <p:cond delay="5500"/>
                            </p:stCondLst>
                            <p:childTnLst>
                              <p:par>
                                <p:cTn id="28" presetID="26" presetClass="emph" presetSubtype="0" fill="hold" grpId="0" nodeType="afterEffect">
                                  <p:stCondLst>
                                    <p:cond delay="0"/>
                                  </p:stCondLst>
                                  <p:iterate type="wd">
                                    <p:tmPct val="10000"/>
                                  </p:iterate>
                                  <p:childTnLst>
                                    <p:animEffect transition="out" filter="fade">
                                      <p:cBhvr>
                                        <p:cTn id="29" dur="1000" tmFilter="0, 0; .2, .5; .8, .5; 1, 0"/>
                                        <p:tgtEl>
                                          <p:spTgt spid="19"/>
                                        </p:tgtEl>
                                      </p:cBhvr>
                                    </p:animEffect>
                                    <p:animScale>
                                      <p:cBhvr>
                                        <p:cTn id="30" dur="500" autoRev="1" fill="hold"/>
                                        <p:tgtEl>
                                          <p:spTgt spid="19"/>
                                        </p:tgtEl>
                                      </p:cBhvr>
                                      <p:by x="105000" y="105000"/>
                                    </p:animScale>
                                  </p:childTnLst>
                                </p:cTn>
                              </p:par>
                            </p:childTnLst>
                          </p:cTn>
                        </p:par>
                        <p:par>
                          <p:cTn id="31" fill="hold">
                            <p:stCondLst>
                              <p:cond delay="6500"/>
                            </p:stCondLst>
                            <p:childTnLst>
                              <p:par>
                                <p:cTn id="32" presetID="26" presetClass="emph" presetSubtype="0" fill="hold" grpId="0" nodeType="afterEffect">
                                  <p:stCondLst>
                                    <p:cond delay="0"/>
                                  </p:stCondLst>
                                  <p:iterate type="wd">
                                    <p:tmPct val="10000"/>
                                  </p:iterate>
                                  <p:childTnLst>
                                    <p:animEffect transition="out" filter="fade">
                                      <p:cBhvr>
                                        <p:cTn id="33" dur="1000" tmFilter="0, 0; .2, .5; .8, .5; 1, 0"/>
                                        <p:tgtEl>
                                          <p:spTgt spid="21"/>
                                        </p:tgtEl>
                                      </p:cBhvr>
                                    </p:animEffect>
                                    <p:animScale>
                                      <p:cBhvr>
                                        <p:cTn id="34" dur="500" autoRev="1" fill="hold"/>
                                        <p:tgtEl>
                                          <p:spTgt spid="21"/>
                                        </p:tgtEl>
                                      </p:cBhvr>
                                      <p:by x="105000" y="105000"/>
                                    </p:animScale>
                                  </p:childTnLst>
                                </p:cTn>
                              </p:par>
                            </p:childTnLst>
                          </p:cTn>
                        </p:par>
                        <p:par>
                          <p:cTn id="35" fill="hold">
                            <p:stCondLst>
                              <p:cond delay="7500"/>
                            </p:stCondLst>
                            <p:childTnLst>
                              <p:par>
                                <p:cTn id="36" presetID="26" presetClass="emph" presetSubtype="0" fill="hold" grpId="0" nodeType="afterEffect">
                                  <p:stCondLst>
                                    <p:cond delay="0"/>
                                  </p:stCondLst>
                                  <p:iterate type="wd">
                                    <p:tmPct val="10000"/>
                                  </p:iterate>
                                  <p:childTnLst>
                                    <p:animEffect transition="out" filter="fade">
                                      <p:cBhvr>
                                        <p:cTn id="37" dur="1000" tmFilter="0, 0; .2, .5; .8, .5; 1, 0"/>
                                        <p:tgtEl>
                                          <p:spTgt spid="22"/>
                                        </p:tgtEl>
                                      </p:cBhvr>
                                    </p:animEffect>
                                    <p:animScale>
                                      <p:cBhvr>
                                        <p:cTn id="38" dur="500" autoRev="1" fill="hold"/>
                                        <p:tgtEl>
                                          <p:spTgt spid="22"/>
                                        </p:tgtEl>
                                      </p:cBhvr>
                                      <p:by x="105000" y="105000"/>
                                    </p:animScale>
                                  </p:childTnLst>
                                </p:cTn>
                              </p:par>
                            </p:childTnLst>
                          </p:cTn>
                        </p:par>
                        <p:par>
                          <p:cTn id="39" fill="hold">
                            <p:stCondLst>
                              <p:cond delay="8500"/>
                            </p:stCondLst>
                            <p:childTnLst>
                              <p:par>
                                <p:cTn id="40" presetID="26" presetClass="emph" presetSubtype="0" fill="hold" grpId="0" nodeType="afterEffect">
                                  <p:stCondLst>
                                    <p:cond delay="0"/>
                                  </p:stCondLst>
                                  <p:iterate type="wd">
                                    <p:tmPct val="10000"/>
                                  </p:iterate>
                                  <p:childTnLst>
                                    <p:animEffect transition="out" filter="fade">
                                      <p:cBhvr>
                                        <p:cTn id="41" dur="1000" tmFilter="0, 0; .2, .5; .8, .5; 1, 0"/>
                                        <p:tgtEl>
                                          <p:spTgt spid="23"/>
                                        </p:tgtEl>
                                      </p:cBhvr>
                                    </p:animEffect>
                                    <p:animScale>
                                      <p:cBhvr>
                                        <p:cTn id="42" dur="500" autoRev="1" fill="hold"/>
                                        <p:tgtEl>
                                          <p:spTgt spid="23"/>
                                        </p:tgtEl>
                                      </p:cBhvr>
                                      <p:by x="105000" y="105000"/>
                                    </p:animScale>
                                  </p:childTnLst>
                                </p:cTn>
                              </p:par>
                            </p:childTnLst>
                          </p:cTn>
                        </p:par>
                        <p:par>
                          <p:cTn id="43" fill="hold">
                            <p:stCondLst>
                              <p:cond delay="9600"/>
                            </p:stCondLst>
                            <p:childTnLst>
                              <p:par>
                                <p:cTn id="44" presetID="22" presetClass="entr" presetSubtype="8" fill="hold" nodeType="afterEffect">
                                  <p:stCondLst>
                                    <p:cond delay="500"/>
                                  </p:stCondLst>
                                  <p:childTnLst>
                                    <p:set>
                                      <p:cBhvr>
                                        <p:cTn id="45" dur="1" fill="hold">
                                          <p:stCondLst>
                                            <p:cond delay="0"/>
                                          </p:stCondLst>
                                        </p:cTn>
                                        <p:tgtEl>
                                          <p:spTgt spid="4"/>
                                        </p:tgtEl>
                                        <p:attrNameLst>
                                          <p:attrName>style.visibility</p:attrName>
                                        </p:attrNameLst>
                                      </p:cBhvr>
                                      <p:to>
                                        <p:strVal val="visible"/>
                                      </p:to>
                                    </p:set>
                                    <p:animEffect transition="in" filter="wipe(left)">
                                      <p:cBhvr>
                                        <p:cTn id="46" dur="1000"/>
                                        <p:tgtEl>
                                          <p:spTgt spid="4"/>
                                        </p:tgtEl>
                                      </p:cBhvr>
                                    </p:animEffect>
                                  </p:childTnLst>
                                </p:cTn>
                              </p:par>
                            </p:childTnLst>
                          </p:cTn>
                        </p:par>
                        <p:par>
                          <p:cTn id="47" fill="hold">
                            <p:stCondLst>
                              <p:cond delay="11100"/>
                            </p:stCondLst>
                            <p:childTnLst>
                              <p:par>
                                <p:cTn id="48" presetID="42" presetClass="path" presetSubtype="0" accel="50000" decel="50000" fill="hold" grpId="2" nodeType="afterEffect">
                                  <p:stCondLst>
                                    <p:cond delay="0"/>
                                  </p:stCondLst>
                                  <p:iterate type="wd">
                                    <p:tmPct val="0"/>
                                  </p:iterate>
                                  <p:childTnLst>
                                    <p:animMotion origin="layout" path="M 3.33333E-6 2.34568E-6 L 0.24791 2.34568E-6 " pathEditMode="relative" rAng="0" ptsTypes="AA">
                                      <p:cBhvr>
                                        <p:cTn id="49" dur="1000" fill="hold"/>
                                        <p:tgtEl>
                                          <p:spTgt spid="19"/>
                                        </p:tgtEl>
                                        <p:attrNameLst>
                                          <p:attrName>ppt_x</p:attrName>
                                          <p:attrName>ppt_y</p:attrName>
                                        </p:attrNameLst>
                                      </p:cBhvr>
                                      <p:rCtr x="12396" y="0"/>
                                    </p:animMotion>
                                  </p:childTnLst>
                                </p:cTn>
                              </p:par>
                            </p:childTnLst>
                          </p:cTn>
                        </p:par>
                        <p:par>
                          <p:cTn id="50" fill="hold">
                            <p:stCondLst>
                              <p:cond delay="12100"/>
                            </p:stCondLst>
                            <p:childTnLst>
                              <p:par>
                                <p:cTn id="51" presetID="42" presetClass="path" presetSubtype="0" accel="50000" decel="50000" fill="hold" grpId="2" nodeType="afterEffect">
                                  <p:stCondLst>
                                    <p:cond delay="0"/>
                                  </p:stCondLst>
                                  <p:iterate type="wd">
                                    <p:tmPct val="0"/>
                                  </p:iterate>
                                  <p:childTnLst>
                                    <p:animMotion origin="layout" path="M 3.33333E-6 2.59259E-6 L 0.24791 2.59259E-6 " pathEditMode="relative" rAng="0" ptsTypes="AA">
                                      <p:cBhvr>
                                        <p:cTn id="52" dur="1000" fill="hold"/>
                                        <p:tgtEl>
                                          <p:spTgt spid="21"/>
                                        </p:tgtEl>
                                        <p:attrNameLst>
                                          <p:attrName>ppt_x</p:attrName>
                                          <p:attrName>ppt_y</p:attrName>
                                        </p:attrNameLst>
                                      </p:cBhvr>
                                      <p:rCtr x="12396" y="0"/>
                                    </p:animMotion>
                                  </p:childTnLst>
                                </p:cTn>
                              </p:par>
                            </p:childTnLst>
                          </p:cTn>
                        </p:par>
                        <p:par>
                          <p:cTn id="53" fill="hold">
                            <p:stCondLst>
                              <p:cond delay="13100"/>
                            </p:stCondLst>
                            <p:childTnLst>
                              <p:par>
                                <p:cTn id="54" presetID="42" presetClass="path" presetSubtype="0" accel="50000" decel="50000" fill="hold" grpId="2" nodeType="afterEffect">
                                  <p:stCondLst>
                                    <p:cond delay="0"/>
                                  </p:stCondLst>
                                  <p:iterate type="wd">
                                    <p:tmPct val="0"/>
                                  </p:iterate>
                                  <p:childTnLst>
                                    <p:animMotion origin="layout" path="M 3.33333E-6 -2.59259E-6 L 0.24791 -2.59259E-6 " pathEditMode="relative" rAng="0" ptsTypes="AA">
                                      <p:cBhvr>
                                        <p:cTn id="55" dur="1000" fill="hold"/>
                                        <p:tgtEl>
                                          <p:spTgt spid="22"/>
                                        </p:tgtEl>
                                        <p:attrNameLst>
                                          <p:attrName>ppt_x</p:attrName>
                                          <p:attrName>ppt_y</p:attrName>
                                        </p:attrNameLst>
                                      </p:cBhvr>
                                      <p:rCtr x="12396" y="0"/>
                                    </p:animMotion>
                                  </p:childTnLst>
                                </p:cTn>
                              </p:par>
                            </p:childTnLst>
                          </p:cTn>
                        </p:par>
                        <p:par>
                          <p:cTn id="56" fill="hold">
                            <p:stCondLst>
                              <p:cond delay="14100"/>
                            </p:stCondLst>
                            <p:childTnLst>
                              <p:par>
                                <p:cTn id="57" presetID="42" presetClass="path" presetSubtype="0" accel="50000" decel="50000" fill="hold" grpId="2" nodeType="afterEffect">
                                  <p:stCondLst>
                                    <p:cond delay="0"/>
                                  </p:stCondLst>
                                  <p:iterate type="wd">
                                    <p:tmPct val="0"/>
                                  </p:iterate>
                                  <p:childTnLst>
                                    <p:animMotion origin="layout" path="M 3.33333E-6 8.64198E-7 L 0.24791 8.64198E-7 " pathEditMode="relative" rAng="0" ptsTypes="AA">
                                      <p:cBhvr>
                                        <p:cTn id="58" dur="1000" fill="hold"/>
                                        <p:tgtEl>
                                          <p:spTgt spid="23"/>
                                        </p:tgtEl>
                                        <p:attrNameLst>
                                          <p:attrName>ppt_x</p:attrName>
                                          <p:attrName>ppt_y</p:attrName>
                                        </p:attrNameLst>
                                      </p:cBhvr>
                                      <p:rCtr x="12396" y="0"/>
                                    </p:animMotion>
                                  </p:childTnLst>
                                </p:cTn>
                              </p:par>
                            </p:childTnLst>
                          </p:cTn>
                        </p:par>
                        <p:par>
                          <p:cTn id="59" fill="hold">
                            <p:stCondLst>
                              <p:cond delay="15100"/>
                            </p:stCondLst>
                            <p:childTnLst>
                              <p:par>
                                <p:cTn id="60" presetID="22" presetClass="entr" presetSubtype="1" fill="hold" nodeType="after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wipe(up)">
                                      <p:cBhvr>
                                        <p:cTn id="62" dur="1000"/>
                                        <p:tgtEl>
                                          <p:spTgt spid="9"/>
                                        </p:tgtEl>
                                      </p:cBhvr>
                                    </p:animEffect>
                                  </p:childTnLst>
                                </p:cTn>
                              </p:par>
                            </p:childTnLst>
                          </p:cTn>
                        </p:par>
                        <p:par>
                          <p:cTn id="63" fill="hold">
                            <p:stCondLst>
                              <p:cond delay="16100"/>
                            </p:stCondLst>
                            <p:childTnLst>
                              <p:par>
                                <p:cTn id="64" presetID="22" presetClass="entr" presetSubtype="8" fill="hold" nodeType="after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wipe(left)">
                                      <p:cBhvr>
                                        <p:cTn id="66" dur="1000"/>
                                        <p:tgtEl>
                                          <p:spTgt spid="14"/>
                                        </p:tgtEl>
                                      </p:cBhvr>
                                    </p:animEffect>
                                  </p:childTnLst>
                                </p:cTn>
                              </p:par>
                            </p:childTnLst>
                          </p:cTn>
                        </p:par>
                        <p:par>
                          <p:cTn id="67" fill="hold">
                            <p:stCondLst>
                              <p:cond delay="17100"/>
                            </p:stCondLst>
                            <p:childTnLst>
                              <p:par>
                                <p:cTn id="68" presetID="22" presetClass="entr" presetSubtype="8" fill="hold" nodeType="afterEffect">
                                  <p:stCondLst>
                                    <p:cond delay="1000"/>
                                  </p:stCondLst>
                                  <p:childTnLst>
                                    <p:set>
                                      <p:cBhvr>
                                        <p:cTn id="69" dur="1" fill="hold">
                                          <p:stCondLst>
                                            <p:cond delay="0"/>
                                          </p:stCondLst>
                                        </p:cTn>
                                        <p:tgtEl>
                                          <p:spTgt spid="18"/>
                                        </p:tgtEl>
                                        <p:attrNameLst>
                                          <p:attrName>style.visibility</p:attrName>
                                        </p:attrNameLst>
                                      </p:cBhvr>
                                      <p:to>
                                        <p:strVal val="visible"/>
                                      </p:to>
                                    </p:set>
                                    <p:animEffect transition="in" filter="wipe(left)">
                                      <p:cBhvr>
                                        <p:cTn id="70"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1"/>
      <p:bldP spid="16" grpId="0"/>
      <p:bldP spid="19" grpId="0"/>
      <p:bldP spid="19" grpId="1"/>
      <p:bldP spid="19" grpId="2"/>
      <p:bldP spid="21" grpId="0"/>
      <p:bldP spid="21" grpId="1"/>
      <p:bldP spid="21" grpId="2"/>
      <p:bldP spid="22" grpId="0"/>
      <p:bldP spid="22" grpId="1"/>
      <p:bldP spid="22" grpId="2"/>
      <p:bldP spid="23" grpId="0"/>
      <p:bldP spid="23" grpId="1"/>
      <p:bldP spid="23" grpId="2"/>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219200" y="3481685"/>
            <a:ext cx="6678802" cy="830997"/>
          </a:xfrm>
          <a:prstGeom prst="rect">
            <a:avLst/>
          </a:prstGeom>
        </p:spPr>
        <p:txBody>
          <a:bodyPr wrap="square">
            <a:spAutoFit/>
          </a:bodyPr>
          <a:lstStyle/>
          <a:p>
            <a:pPr algn="ctr"/>
            <a:r>
              <a:rPr lang="en-US" sz="2400" dirty="0" smtClean="0">
                <a:latin typeface="Swis721 Ex BT" panose="020B0605020202020204" pitchFamily="34" charset="0"/>
                <a:cs typeface="Arial" panose="020B0604020202020204" pitchFamily="34" charset="0"/>
              </a:rPr>
              <a:t>Part 13: </a:t>
            </a:r>
            <a:r>
              <a:rPr lang="en-US" sz="2400" i="1" dirty="0" smtClean="0">
                <a:latin typeface="Swis721 Ex BT" panose="020B0605020202020204" pitchFamily="34" charset="0"/>
                <a:cs typeface="Arial" panose="020B0604020202020204" pitchFamily="34" charset="0"/>
              </a:rPr>
              <a:t>Uniting The Natives</a:t>
            </a:r>
          </a:p>
          <a:p>
            <a:pPr algn="ctr"/>
            <a:r>
              <a:rPr lang="en-US" sz="2400" dirty="0" smtClean="0">
                <a:latin typeface="Swis721 Ex BT" panose="020B0605020202020204" pitchFamily="34" charset="0"/>
                <a:cs typeface="Arial" panose="020B0604020202020204" pitchFamily="34" charset="0"/>
              </a:rPr>
              <a:t>- Combining Complex Objects</a:t>
            </a:r>
            <a:endParaRPr lang="en-US" sz="2400" dirty="0">
              <a:latin typeface="Swis721 Ex BT" panose="020B0605020202020204" pitchFamily="34" charset="0"/>
              <a:cs typeface="Arial" panose="020B0604020202020204" pitchFamily="34" charset="0"/>
            </a:endParaRPr>
          </a:p>
        </p:txBody>
      </p:sp>
      <p:sp>
        <p:nvSpPr>
          <p:cNvPr id="15" name="TextBox 14"/>
          <p:cNvSpPr txBox="1"/>
          <p:nvPr/>
        </p:nvSpPr>
        <p:spPr>
          <a:xfrm>
            <a:off x="1219200" y="1539588"/>
            <a:ext cx="6705600" cy="1200329"/>
          </a:xfrm>
          <a:prstGeom prst="rect">
            <a:avLst/>
          </a:prstGeom>
          <a:noFill/>
        </p:spPr>
        <p:txBody>
          <a:bodyPr wrap="square" rtlCol="0">
            <a:spAutoFit/>
          </a:bodyPr>
          <a:lstStyle/>
          <a:p>
            <a:pPr algn="ctr"/>
            <a:r>
              <a:rPr lang="en-US" sz="2000" b="1" dirty="0" smtClean="0">
                <a:latin typeface="High Tower Text" panose="02040502050506030303" pitchFamily="18" charset="0"/>
                <a:cs typeface="Arial" pitchFamily="34" charset="0"/>
              </a:rPr>
              <a:t>The preceding was just a general overview to make one familiar with what's involved in understanding and using </a:t>
            </a:r>
            <a:r>
              <a:rPr lang="en-US" sz="3200" b="1" dirty="0" smtClean="0">
                <a:effectLst>
                  <a:outerShdw blurRad="38100" dist="38100" dir="2700000" algn="tl">
                    <a:srgbClr val="000000">
                      <a:alpha val="43137"/>
                    </a:srgbClr>
                  </a:outerShdw>
                </a:effectLst>
                <a:latin typeface="High Tower Text" panose="02040502050506030303" pitchFamily="18" charset="0"/>
                <a:cs typeface="Arial" pitchFamily="34" charset="0"/>
              </a:rPr>
              <a:t>CAD</a:t>
            </a:r>
            <a:r>
              <a:rPr lang="en-US" sz="2000" b="1" dirty="0" smtClean="0">
                <a:latin typeface="High Tower Text" panose="02040502050506030303" pitchFamily="18" charset="0"/>
                <a:cs typeface="Arial" pitchFamily="34" charset="0"/>
              </a:rPr>
              <a:t> </a:t>
            </a:r>
            <a:endParaRPr lang="en-US" sz="2000" b="1" dirty="0">
              <a:latin typeface="High Tower Text" panose="02040502050506030303" pitchFamily="18" charset="0"/>
              <a:cs typeface="Arial" pitchFamily="34" charset="0"/>
            </a:endParaRPr>
          </a:p>
        </p:txBody>
      </p:sp>
      <p:sp>
        <p:nvSpPr>
          <p:cNvPr id="16" name="Rectangle 15"/>
          <p:cNvSpPr/>
          <p:nvPr/>
        </p:nvSpPr>
        <p:spPr>
          <a:xfrm>
            <a:off x="914400" y="3105150"/>
            <a:ext cx="1447800" cy="400110"/>
          </a:xfrm>
          <a:prstGeom prst="rect">
            <a:avLst/>
          </a:prstGeom>
        </p:spPr>
        <p:txBody>
          <a:bodyPr wrap="square">
            <a:spAutoFit/>
          </a:bodyPr>
          <a:lstStyle/>
          <a:p>
            <a:r>
              <a:rPr lang="en-US" sz="2000" dirty="0" smtClean="0">
                <a:latin typeface="Arial" pitchFamily="34" charset="0"/>
                <a:cs typeface="Arial" pitchFamily="34" charset="0"/>
              </a:rPr>
              <a:t>Up Next:</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val="2446328899"/>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2000"/>
                                        <p:tgtEl>
                                          <p:spTgt spid="15"/>
                                        </p:tgtEl>
                                      </p:cBhvr>
                                    </p:animEffect>
                                  </p:childTnLst>
                                </p:cTn>
                              </p:par>
                            </p:childTnLst>
                          </p:cTn>
                        </p:par>
                        <p:par>
                          <p:cTn id="8" fill="hold">
                            <p:stCondLst>
                              <p:cond delay="2000"/>
                            </p:stCondLst>
                            <p:childTnLst>
                              <p:par>
                                <p:cTn id="9" presetID="10" presetClass="entr" presetSubtype="0" fill="hold" grpId="0" nodeType="afterEffect">
                                  <p:stCondLst>
                                    <p:cond delay="100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2000"/>
                                        <p:tgtEl>
                                          <p:spTgt spid="16"/>
                                        </p:tgtEl>
                                      </p:cBhvr>
                                    </p:animEffect>
                                  </p:childTnLst>
                                </p:cTn>
                              </p:par>
                            </p:childTnLst>
                          </p:cTn>
                        </p:par>
                        <p:par>
                          <p:cTn id="12" fill="hold">
                            <p:stCondLst>
                              <p:cond delay="5000"/>
                            </p:stCondLst>
                            <p:childTnLst>
                              <p:par>
                                <p:cTn id="13" presetID="10" presetClass="entr" presetSubtype="0" fill="hold" grpId="0" nodeType="afterEffect">
                                  <p:stCondLst>
                                    <p:cond delay="100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3054927" y="1657350"/>
            <a:ext cx="3041073" cy="400110"/>
          </a:xfrm>
          <a:prstGeom prst="rect">
            <a:avLst/>
          </a:prstGeom>
          <a:noFill/>
        </p:spPr>
        <p:txBody>
          <a:bodyPr wrap="square" rtlCol="0">
            <a:spAutoFit/>
          </a:bodyPr>
          <a:lstStyle/>
          <a:p>
            <a:pPr algn="ctr"/>
            <a:r>
              <a:rPr lang="en-US" sz="2000" b="1" dirty="0" smtClean="0">
                <a:latin typeface="High Tower Text" panose="02040502050506030303" pitchFamily="18" charset="0"/>
              </a:rPr>
              <a:t>Objective Of This Lesson</a:t>
            </a:r>
            <a:endParaRPr lang="en-US" sz="2000" b="1" dirty="0">
              <a:latin typeface="High Tower Text" panose="02040502050506030303" pitchFamily="18" charset="0"/>
            </a:endParaRPr>
          </a:p>
        </p:txBody>
      </p:sp>
      <p:sp>
        <p:nvSpPr>
          <p:cNvPr id="4" name="TextBox 3"/>
          <p:cNvSpPr txBox="1"/>
          <p:nvPr/>
        </p:nvSpPr>
        <p:spPr>
          <a:xfrm>
            <a:off x="1794162" y="2343150"/>
            <a:ext cx="5562600" cy="323165"/>
          </a:xfrm>
          <a:prstGeom prst="rect">
            <a:avLst/>
          </a:prstGeom>
          <a:noFill/>
        </p:spPr>
        <p:txBody>
          <a:bodyPr wrap="square" rtlCol="0">
            <a:spAutoFit/>
          </a:bodyPr>
          <a:lstStyle/>
          <a:p>
            <a:pPr algn="ctr"/>
            <a:r>
              <a:rPr lang="en-US" sz="1500" dirty="0" smtClean="0">
                <a:latin typeface="High Tower Text" panose="02040502050506030303" pitchFamily="18" charset="0"/>
              </a:rPr>
              <a:t>Explain ways to input and retrieve information from a drawing.</a:t>
            </a:r>
            <a:endParaRPr lang="en-US" sz="1500" dirty="0">
              <a:latin typeface="High Tower Text" panose="02040502050506030303" pitchFamily="18" charset="0"/>
            </a:endParaRPr>
          </a:p>
        </p:txBody>
      </p:sp>
    </p:spTree>
    <p:extLst>
      <p:ext uri="{BB962C8B-B14F-4D97-AF65-F5344CB8AC3E}">
        <p14:creationId xmlns:p14="http://schemas.microsoft.com/office/powerpoint/2010/main" val="948467329"/>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100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1"/>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820968" y="1657350"/>
            <a:ext cx="3041073" cy="400110"/>
          </a:xfrm>
          <a:prstGeom prst="rect">
            <a:avLst/>
          </a:prstGeom>
          <a:noFill/>
        </p:spPr>
        <p:txBody>
          <a:bodyPr wrap="square" rtlCol="0">
            <a:spAutoFit/>
          </a:bodyPr>
          <a:lstStyle/>
          <a:p>
            <a:r>
              <a:rPr lang="en-US" sz="2000" b="1" dirty="0" smtClean="0">
                <a:latin typeface="High Tower Text" panose="02040502050506030303" pitchFamily="18" charset="0"/>
              </a:rPr>
              <a:t>Overview</a:t>
            </a:r>
            <a:endParaRPr lang="en-US" sz="2000" b="1" dirty="0">
              <a:latin typeface="High Tower Text" panose="02040502050506030303" pitchFamily="18" charset="0"/>
            </a:endParaRPr>
          </a:p>
        </p:txBody>
      </p:sp>
      <p:sp>
        <p:nvSpPr>
          <p:cNvPr id="4" name="TextBox 3"/>
          <p:cNvSpPr txBox="1"/>
          <p:nvPr/>
        </p:nvSpPr>
        <p:spPr>
          <a:xfrm>
            <a:off x="838200" y="2343150"/>
            <a:ext cx="7391400" cy="784830"/>
          </a:xfrm>
          <a:prstGeom prst="rect">
            <a:avLst/>
          </a:prstGeom>
          <a:noFill/>
        </p:spPr>
        <p:txBody>
          <a:bodyPr wrap="square" rtlCol="0">
            <a:spAutoFit/>
          </a:bodyPr>
          <a:lstStyle/>
          <a:p>
            <a:pPr algn="just"/>
            <a:r>
              <a:rPr lang="en-US" sz="1500" dirty="0" smtClean="0">
                <a:latin typeface="High Tower Text" panose="02040502050506030303" pitchFamily="18" charset="0"/>
              </a:rPr>
              <a:t>CAD is constantly storing accurate, detailed information about objects in your drawing</a:t>
            </a:r>
            <a:r>
              <a:rPr lang="en-US" sz="1500" dirty="0">
                <a:latin typeface="High Tower Text" panose="02040502050506030303" pitchFamily="18" charset="0"/>
              </a:rPr>
              <a:t>. You can utilize all this information at any time to get details through the use of commands that measure distances, calculate areas, angles, properties of objects, etc</a:t>
            </a:r>
            <a:r>
              <a:rPr lang="en-US" sz="1500" dirty="0" smtClean="0">
                <a:latin typeface="High Tower Text" panose="02040502050506030303" pitchFamily="18" charset="0"/>
              </a:rPr>
              <a:t>.</a:t>
            </a:r>
            <a:endParaRPr lang="en-US" sz="1500" dirty="0">
              <a:latin typeface="High Tower Text" panose="02040502050506030303" pitchFamily="18" charset="0"/>
            </a:endParaRPr>
          </a:p>
        </p:txBody>
      </p:sp>
    </p:spTree>
    <p:extLst>
      <p:ext uri="{BB962C8B-B14F-4D97-AF65-F5344CB8AC3E}">
        <p14:creationId xmlns:p14="http://schemas.microsoft.com/office/powerpoint/2010/main" val="4063989310"/>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100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676400" y="1657350"/>
            <a:ext cx="5791200" cy="400110"/>
          </a:xfrm>
          <a:prstGeom prst="rect">
            <a:avLst/>
          </a:prstGeom>
          <a:noFill/>
        </p:spPr>
        <p:txBody>
          <a:bodyPr wrap="square" rtlCol="0">
            <a:spAutoFit/>
          </a:bodyPr>
          <a:lstStyle/>
          <a:p>
            <a:pPr algn="ctr"/>
            <a:r>
              <a:rPr lang="en-US" sz="2000" b="1" dirty="0" smtClean="0">
                <a:latin typeface="High Tower Text" panose="02040502050506030303" pitchFamily="18" charset="0"/>
              </a:rPr>
              <a:t>Showing Information of Your Drawing</a:t>
            </a:r>
            <a:endParaRPr lang="en-US" sz="2000" b="1" dirty="0">
              <a:latin typeface="High Tower Text" panose="02040502050506030303" pitchFamily="18" charset="0"/>
            </a:endParaRPr>
          </a:p>
        </p:txBody>
      </p:sp>
      <p:sp>
        <p:nvSpPr>
          <p:cNvPr id="16" name="TextBox 15"/>
          <p:cNvSpPr txBox="1"/>
          <p:nvPr/>
        </p:nvSpPr>
        <p:spPr>
          <a:xfrm>
            <a:off x="1828800" y="2343150"/>
            <a:ext cx="5486400" cy="1246495"/>
          </a:xfrm>
          <a:prstGeom prst="rect">
            <a:avLst/>
          </a:prstGeom>
          <a:noFill/>
        </p:spPr>
        <p:txBody>
          <a:bodyPr wrap="square" rtlCol="0">
            <a:spAutoFit/>
          </a:bodyPr>
          <a:lstStyle/>
          <a:p>
            <a:pPr algn="just"/>
            <a:r>
              <a:rPr lang="en-US" sz="1500" dirty="0" smtClean="0">
                <a:latin typeface="High Tower Text" panose="02040502050506030303" pitchFamily="18" charset="0"/>
              </a:rPr>
              <a:t>At any time you can display the following types of information:</a:t>
            </a:r>
          </a:p>
          <a:p>
            <a:pPr algn="just"/>
            <a:endParaRPr lang="en-US" sz="1500" dirty="0" smtClean="0">
              <a:latin typeface="High Tower Text" panose="02040502050506030303" pitchFamily="18" charset="0"/>
            </a:endParaRPr>
          </a:p>
          <a:p>
            <a:pPr algn="just"/>
            <a:r>
              <a:rPr lang="en-US" sz="1500" dirty="0" smtClean="0">
                <a:latin typeface="High Tower Text" panose="02040502050506030303" pitchFamily="18" charset="0"/>
              </a:rPr>
              <a:t>Information </a:t>
            </a:r>
            <a:r>
              <a:rPr lang="en-US" sz="1500" dirty="0">
                <a:latin typeface="High Tower Text" panose="02040502050506030303" pitchFamily="18" charset="0"/>
              </a:rPr>
              <a:t>about selected objects.</a:t>
            </a:r>
          </a:p>
          <a:p>
            <a:pPr algn="just"/>
            <a:r>
              <a:rPr lang="en-US" sz="1500" dirty="0">
                <a:latin typeface="High Tower Text" panose="02040502050506030303" pitchFamily="18" charset="0"/>
              </a:rPr>
              <a:t>Status of the current drawing.</a:t>
            </a:r>
          </a:p>
          <a:p>
            <a:pPr algn="just"/>
            <a:r>
              <a:rPr lang="en-US" sz="1500" dirty="0">
                <a:latin typeface="High Tower Text" panose="02040502050506030303" pitchFamily="18" charset="0"/>
              </a:rPr>
              <a:t>Time spent working on the current drawing</a:t>
            </a:r>
            <a:r>
              <a:rPr lang="en-US" sz="1500" dirty="0" smtClean="0">
                <a:latin typeface="High Tower Text" panose="02040502050506030303" pitchFamily="18" charset="0"/>
              </a:rPr>
              <a:t>.</a:t>
            </a:r>
            <a:endParaRPr lang="en-US" sz="1500" dirty="0">
              <a:latin typeface="High Tower Text" panose="02040502050506030303" pitchFamily="18" charset="0"/>
            </a:endParaRPr>
          </a:p>
        </p:txBody>
      </p:sp>
    </p:spTree>
    <p:extLst>
      <p:ext uri="{BB962C8B-B14F-4D97-AF65-F5344CB8AC3E}">
        <p14:creationId xmlns:p14="http://schemas.microsoft.com/office/powerpoint/2010/main" val="3652888897"/>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100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1"/>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838200" y="1657350"/>
            <a:ext cx="5791200" cy="400110"/>
          </a:xfrm>
          <a:prstGeom prst="rect">
            <a:avLst/>
          </a:prstGeom>
          <a:noFill/>
        </p:spPr>
        <p:txBody>
          <a:bodyPr wrap="square" rtlCol="0">
            <a:spAutoFit/>
          </a:bodyPr>
          <a:lstStyle/>
          <a:p>
            <a:r>
              <a:rPr lang="en-US" sz="2000" b="1" dirty="0" smtClean="0">
                <a:latin typeface="High Tower Text" panose="02040502050506030303" pitchFamily="18" charset="0"/>
              </a:rPr>
              <a:t>Calculating Distances and Angles</a:t>
            </a:r>
            <a:endParaRPr lang="en-US" sz="2000" b="1" dirty="0">
              <a:latin typeface="High Tower Text" panose="02040502050506030303" pitchFamily="18" charset="0"/>
            </a:endParaRPr>
          </a:p>
        </p:txBody>
      </p:sp>
      <p:sp>
        <p:nvSpPr>
          <p:cNvPr id="16" name="TextBox 15"/>
          <p:cNvSpPr txBox="1"/>
          <p:nvPr/>
        </p:nvSpPr>
        <p:spPr>
          <a:xfrm>
            <a:off x="914400" y="2343150"/>
            <a:ext cx="7315200" cy="784830"/>
          </a:xfrm>
          <a:prstGeom prst="rect">
            <a:avLst/>
          </a:prstGeom>
          <a:noFill/>
        </p:spPr>
        <p:txBody>
          <a:bodyPr wrap="square" rtlCol="0">
            <a:spAutoFit/>
          </a:bodyPr>
          <a:lstStyle/>
          <a:p>
            <a:pPr algn="just"/>
            <a:r>
              <a:rPr lang="en-US" sz="1500" dirty="0" smtClean="0">
                <a:latin typeface="High Tower Text" panose="02040502050506030303" pitchFamily="18" charset="0"/>
              </a:rPr>
              <a:t>CAD accurately tracks every point location in the drawing in relation to the underlying Cartesian coordinate system, the program can very quickly calculate the distance between any two points that are selected.</a:t>
            </a:r>
            <a:endParaRPr lang="en-US" sz="1500" dirty="0">
              <a:latin typeface="High Tower Text" panose="02040502050506030303" pitchFamily="18" charset="0"/>
            </a:endParaRPr>
          </a:p>
        </p:txBody>
      </p:sp>
      <p:sp>
        <p:nvSpPr>
          <p:cNvPr id="3" name="Arc 2"/>
          <p:cNvSpPr/>
          <p:nvPr/>
        </p:nvSpPr>
        <p:spPr>
          <a:xfrm rot="14218242">
            <a:off x="4806633" y="3873490"/>
            <a:ext cx="914400" cy="914400"/>
          </a:xfrm>
          <a:prstGeom prst="arc">
            <a:avLst>
              <a:gd name="adj1" fmla="val 19008923"/>
              <a:gd name="adj2" fmla="val 0"/>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nvGrpSpPr>
          <p:cNvPr id="27" name="Group 26"/>
          <p:cNvGrpSpPr/>
          <p:nvPr/>
        </p:nvGrpSpPr>
        <p:grpSpPr>
          <a:xfrm>
            <a:off x="3654110" y="3171702"/>
            <a:ext cx="2102191" cy="1317045"/>
            <a:chOff x="3654110" y="3171702"/>
            <a:chExt cx="2102191" cy="1317045"/>
          </a:xfrm>
        </p:grpSpPr>
        <p:sp>
          <p:nvSpPr>
            <p:cNvPr id="2" name="Freeform 1"/>
            <p:cNvSpPr/>
            <p:nvPr/>
          </p:nvSpPr>
          <p:spPr>
            <a:xfrm>
              <a:off x="3906570" y="3444844"/>
              <a:ext cx="1674891" cy="787651"/>
            </a:xfrm>
            <a:custGeom>
              <a:avLst/>
              <a:gdLst>
                <a:gd name="connsiteX0" fmla="*/ 4527 w 1697525"/>
                <a:gd name="connsiteY0" fmla="*/ 742384 h 787651"/>
                <a:gd name="connsiteX1" fmla="*/ 0 w 1697525"/>
                <a:gd name="connsiteY1" fmla="*/ 0 h 787651"/>
                <a:gd name="connsiteX2" fmla="*/ 1697525 w 1697525"/>
                <a:gd name="connsiteY2" fmla="*/ 466253 h 787651"/>
                <a:gd name="connsiteX3" fmla="*/ 1674891 w 1697525"/>
                <a:gd name="connsiteY3" fmla="*/ 787651 h 787651"/>
                <a:gd name="connsiteX4" fmla="*/ 4527 w 1697525"/>
                <a:gd name="connsiteY4" fmla="*/ 742384 h 787651"/>
                <a:gd name="connsiteX0" fmla="*/ 4527 w 1674891"/>
                <a:gd name="connsiteY0" fmla="*/ 742384 h 787651"/>
                <a:gd name="connsiteX1" fmla="*/ 0 w 1674891"/>
                <a:gd name="connsiteY1" fmla="*/ 0 h 787651"/>
                <a:gd name="connsiteX2" fmla="*/ 1674891 w 1674891"/>
                <a:gd name="connsiteY2" fmla="*/ 787651 h 787651"/>
                <a:gd name="connsiteX3" fmla="*/ 4527 w 1674891"/>
                <a:gd name="connsiteY3" fmla="*/ 742384 h 787651"/>
              </a:gdLst>
              <a:ahLst/>
              <a:cxnLst>
                <a:cxn ang="0">
                  <a:pos x="connsiteX0" y="connsiteY0"/>
                </a:cxn>
                <a:cxn ang="0">
                  <a:pos x="connsiteX1" y="connsiteY1"/>
                </a:cxn>
                <a:cxn ang="0">
                  <a:pos x="connsiteX2" y="connsiteY2"/>
                </a:cxn>
                <a:cxn ang="0">
                  <a:pos x="connsiteX3" y="connsiteY3"/>
                </a:cxn>
              </a:cxnLst>
              <a:rect l="l" t="t" r="r" b="b"/>
              <a:pathLst>
                <a:path w="1674891" h="787651">
                  <a:moveTo>
                    <a:pt x="4527" y="742384"/>
                  </a:moveTo>
                  <a:lnTo>
                    <a:pt x="0" y="0"/>
                  </a:lnTo>
                  <a:lnTo>
                    <a:pt x="1674891" y="787651"/>
                  </a:lnTo>
                  <a:lnTo>
                    <a:pt x="4527" y="742384"/>
                  </a:lnTo>
                  <a:close/>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3654110" y="3171702"/>
              <a:ext cx="152400"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A</a:t>
              </a:r>
            </a:p>
          </p:txBody>
        </p:sp>
        <p:sp>
          <p:nvSpPr>
            <p:cNvPr id="10" name="TextBox 9"/>
            <p:cNvSpPr txBox="1"/>
            <p:nvPr/>
          </p:nvSpPr>
          <p:spPr>
            <a:xfrm>
              <a:off x="3670940" y="4143794"/>
              <a:ext cx="152400" cy="338554"/>
            </a:xfrm>
            <a:prstGeom prst="rect">
              <a:avLst/>
            </a:prstGeom>
            <a:noFill/>
          </p:spPr>
          <p:txBody>
            <a:bodyPr wrap="square" rtlCol="0">
              <a:spAutoFit/>
            </a:bodyPr>
            <a:lstStyle/>
            <a:p>
              <a:pPr algn="ctr"/>
              <a:r>
                <a:rPr lang="en-US" sz="1600" dirty="0" smtClean="0">
                  <a:latin typeface="Arial" panose="020B0604020202020204" pitchFamily="34" charset="0"/>
                  <a:cs typeface="Arial" panose="020B0604020202020204" pitchFamily="34" charset="0"/>
                </a:rPr>
                <a:t>B</a:t>
              </a:r>
              <a:endParaRPr lang="en-US" sz="1600" dirty="0">
                <a:latin typeface="Arial" panose="020B0604020202020204" pitchFamily="34" charset="0"/>
                <a:cs typeface="Arial" panose="020B0604020202020204" pitchFamily="34" charset="0"/>
              </a:endParaRPr>
            </a:p>
          </p:txBody>
        </p:sp>
        <p:sp>
          <p:nvSpPr>
            <p:cNvPr id="11" name="TextBox 10"/>
            <p:cNvSpPr txBox="1"/>
            <p:nvPr/>
          </p:nvSpPr>
          <p:spPr>
            <a:xfrm>
              <a:off x="5603901" y="4150193"/>
              <a:ext cx="152400" cy="338554"/>
            </a:xfrm>
            <a:prstGeom prst="rect">
              <a:avLst/>
            </a:prstGeom>
            <a:noFill/>
          </p:spPr>
          <p:txBody>
            <a:bodyPr wrap="square" rtlCol="0">
              <a:spAutoFit/>
            </a:bodyPr>
            <a:lstStyle/>
            <a:p>
              <a:pPr algn="ctr"/>
              <a:r>
                <a:rPr lang="en-US" sz="1600" dirty="0" smtClean="0">
                  <a:latin typeface="Arial" panose="020B0604020202020204" pitchFamily="34" charset="0"/>
                  <a:cs typeface="Arial" panose="020B0604020202020204" pitchFamily="34" charset="0"/>
                </a:rPr>
                <a:t>C</a:t>
              </a:r>
              <a:endParaRPr lang="en-US" sz="1600" dirty="0">
                <a:latin typeface="Arial" panose="020B0604020202020204" pitchFamily="34" charset="0"/>
                <a:cs typeface="Arial" panose="020B0604020202020204" pitchFamily="34" charset="0"/>
              </a:endParaRPr>
            </a:p>
          </p:txBody>
        </p:sp>
        <p:sp>
          <p:nvSpPr>
            <p:cNvPr id="12" name="TextBox 11"/>
            <p:cNvSpPr txBox="1"/>
            <p:nvPr/>
          </p:nvSpPr>
          <p:spPr>
            <a:xfrm>
              <a:off x="3899540" y="3864173"/>
              <a:ext cx="1282060" cy="307777"/>
            </a:xfrm>
            <a:prstGeom prst="rect">
              <a:avLst/>
            </a:prstGeom>
            <a:noFill/>
          </p:spPr>
          <p:txBody>
            <a:bodyPr wrap="square" rtlCol="0">
              <a:spAutoFit/>
            </a:bodyPr>
            <a:lstStyle/>
            <a:p>
              <a:pPr algn="ctr"/>
              <a:r>
                <a:rPr lang="en-US" sz="1400" dirty="0" smtClean="0">
                  <a:latin typeface="Arial" panose="020B0604020202020204" pitchFamily="34" charset="0"/>
                  <a:cs typeface="Arial" panose="020B0604020202020204" pitchFamily="34" charset="0"/>
                </a:rPr>
                <a:t>Angle</a:t>
              </a:r>
              <a:endParaRPr lang="en-US" sz="1400" dirty="0">
                <a:latin typeface="Arial" panose="020B0604020202020204" pitchFamily="34" charset="0"/>
                <a:cs typeface="Arial" panose="020B0604020202020204" pitchFamily="34" charset="0"/>
              </a:endParaRPr>
            </a:p>
          </p:txBody>
        </p:sp>
      </p:grpSp>
      <p:sp>
        <p:nvSpPr>
          <p:cNvPr id="6" name="TextBox 5"/>
          <p:cNvSpPr txBox="1"/>
          <p:nvPr/>
        </p:nvSpPr>
        <p:spPr>
          <a:xfrm>
            <a:off x="1676400" y="3257550"/>
            <a:ext cx="1873788" cy="323165"/>
          </a:xfrm>
          <a:prstGeom prst="rect">
            <a:avLst/>
          </a:prstGeom>
          <a:noFill/>
        </p:spPr>
        <p:txBody>
          <a:bodyPr wrap="square" rtlCol="0">
            <a:spAutoFit/>
          </a:bodyPr>
          <a:lstStyle>
            <a:defPPr>
              <a:defRPr lang="en-US"/>
            </a:defPPr>
            <a:lvl1pPr>
              <a:defRPr sz="1500">
                <a:latin typeface="High Tower Text" panose="02040502050506030303" pitchFamily="18" charset="0"/>
              </a:defRPr>
            </a:lvl1pPr>
          </a:lstStyle>
          <a:p>
            <a:pPr algn="ctr"/>
            <a:r>
              <a:rPr lang="en-US" dirty="0"/>
              <a:t>Pick points A and B</a:t>
            </a:r>
          </a:p>
        </p:txBody>
      </p:sp>
      <p:sp>
        <p:nvSpPr>
          <p:cNvPr id="8" name="Oval 7"/>
          <p:cNvSpPr/>
          <p:nvPr/>
        </p:nvSpPr>
        <p:spPr>
          <a:xfrm>
            <a:off x="3825942" y="3387315"/>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p:cNvSpPr/>
          <p:nvPr/>
        </p:nvSpPr>
        <p:spPr>
          <a:xfrm>
            <a:off x="3837162" y="4105563"/>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5263833" y="3375007"/>
            <a:ext cx="2510686" cy="323165"/>
          </a:xfrm>
          <a:prstGeom prst="rect">
            <a:avLst/>
          </a:prstGeom>
          <a:noFill/>
        </p:spPr>
        <p:txBody>
          <a:bodyPr wrap="square" rtlCol="0">
            <a:spAutoFit/>
          </a:bodyPr>
          <a:lstStyle>
            <a:defPPr>
              <a:defRPr lang="en-US"/>
            </a:defPPr>
            <a:lvl1pPr>
              <a:defRPr sz="1500">
                <a:latin typeface="High Tower Text" panose="02040502050506030303" pitchFamily="18" charset="0"/>
              </a:defRPr>
            </a:lvl1pPr>
          </a:lstStyle>
          <a:p>
            <a:pPr algn="ctr"/>
            <a:r>
              <a:rPr lang="en-US" dirty="0"/>
              <a:t>Pick </a:t>
            </a:r>
            <a:r>
              <a:rPr lang="en-US" dirty="0" smtClean="0"/>
              <a:t>segments AC and BC</a:t>
            </a:r>
            <a:endParaRPr lang="en-US" dirty="0"/>
          </a:p>
        </p:txBody>
      </p:sp>
      <p:sp>
        <p:nvSpPr>
          <p:cNvPr id="9" name="Rectangle 8"/>
          <p:cNvSpPr/>
          <p:nvPr/>
        </p:nvSpPr>
        <p:spPr>
          <a:xfrm>
            <a:off x="4924950" y="3879510"/>
            <a:ext cx="132785" cy="124639"/>
          </a:xfrm>
          <a:prstGeom prst="rect">
            <a:avLst/>
          </a:pr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p:cNvSpPr/>
          <p:nvPr/>
        </p:nvSpPr>
        <p:spPr>
          <a:xfrm>
            <a:off x="4763630" y="4150763"/>
            <a:ext cx="132785" cy="124639"/>
          </a:xfrm>
          <a:prstGeom prst="rect">
            <a:avLst/>
          </a:pr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oup 27"/>
          <p:cNvGrpSpPr/>
          <p:nvPr/>
        </p:nvGrpSpPr>
        <p:grpSpPr>
          <a:xfrm>
            <a:off x="1295400" y="3672558"/>
            <a:ext cx="2551040" cy="836936"/>
            <a:chOff x="1295400" y="3672558"/>
            <a:chExt cx="2551040" cy="836936"/>
          </a:xfrm>
        </p:grpSpPr>
        <p:sp>
          <p:nvSpPr>
            <p:cNvPr id="21" name="TextBox 20"/>
            <p:cNvSpPr txBox="1"/>
            <p:nvPr/>
          </p:nvSpPr>
          <p:spPr>
            <a:xfrm>
              <a:off x="3617840" y="3672558"/>
              <a:ext cx="228600" cy="323165"/>
            </a:xfrm>
            <a:prstGeom prst="rect">
              <a:avLst/>
            </a:prstGeom>
            <a:noFill/>
          </p:spPr>
          <p:txBody>
            <a:bodyPr wrap="square" rtlCol="0">
              <a:spAutoFit/>
            </a:bodyPr>
            <a:lstStyle>
              <a:defPPr>
                <a:defRPr lang="en-US"/>
              </a:defPPr>
              <a:lvl1pPr>
                <a:defRPr sz="1500">
                  <a:latin typeface="High Tower Text" panose="02040502050506030303" pitchFamily="18" charset="0"/>
                </a:defRPr>
              </a:lvl1pPr>
            </a:lstStyle>
            <a:p>
              <a:pPr algn="ctr"/>
              <a:r>
                <a:rPr lang="en-US" dirty="0"/>
                <a:t>d</a:t>
              </a:r>
            </a:p>
          </p:txBody>
        </p:sp>
        <p:grpSp>
          <p:nvGrpSpPr>
            <p:cNvPr id="26" name="Group 25"/>
            <p:cNvGrpSpPr/>
            <p:nvPr/>
          </p:nvGrpSpPr>
          <p:grpSpPr>
            <a:xfrm>
              <a:off x="1295400" y="3936219"/>
              <a:ext cx="2362200" cy="573275"/>
              <a:chOff x="1295400" y="3936219"/>
              <a:chExt cx="2362200" cy="573275"/>
            </a:xfrm>
          </p:grpSpPr>
          <p:sp>
            <p:nvSpPr>
              <p:cNvPr id="14" name="TextBox 13"/>
              <p:cNvSpPr txBox="1"/>
              <p:nvPr/>
            </p:nvSpPr>
            <p:spPr>
              <a:xfrm>
                <a:off x="1295400" y="3955496"/>
                <a:ext cx="1903212" cy="553998"/>
              </a:xfrm>
              <a:prstGeom prst="rect">
                <a:avLst/>
              </a:prstGeom>
              <a:noFill/>
            </p:spPr>
            <p:txBody>
              <a:bodyPr wrap="square" rtlCol="0">
                <a:spAutoFit/>
              </a:bodyPr>
              <a:lstStyle>
                <a:defPPr>
                  <a:defRPr lang="en-US"/>
                </a:defPPr>
                <a:lvl1pPr>
                  <a:defRPr sz="1500">
                    <a:latin typeface="High Tower Text" panose="02040502050506030303" pitchFamily="18" charset="0"/>
                  </a:defRPr>
                </a:lvl1pPr>
              </a:lstStyle>
              <a:p>
                <a:r>
                  <a:rPr lang="en-US" dirty="0" smtClean="0"/>
                  <a:t>Calculated distance “d” is displayed</a:t>
                </a:r>
                <a:endParaRPr lang="en-US" dirty="0"/>
              </a:p>
            </p:txBody>
          </p:sp>
          <p:cxnSp>
            <p:nvCxnSpPr>
              <p:cNvPr id="25" name="Straight Arrow Connector 24"/>
              <p:cNvCxnSpPr/>
              <p:nvPr/>
            </p:nvCxnSpPr>
            <p:spPr>
              <a:xfrm flipV="1">
                <a:off x="2971800" y="3936219"/>
                <a:ext cx="685800" cy="2251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grpSp>
        <p:nvGrpSpPr>
          <p:cNvPr id="31" name="Group 30"/>
          <p:cNvGrpSpPr/>
          <p:nvPr/>
        </p:nvGrpSpPr>
        <p:grpSpPr>
          <a:xfrm>
            <a:off x="3720730" y="3486151"/>
            <a:ext cx="486" cy="685799"/>
            <a:chOff x="3352800" y="3486151"/>
            <a:chExt cx="486" cy="685799"/>
          </a:xfrm>
        </p:grpSpPr>
        <p:cxnSp>
          <p:nvCxnSpPr>
            <p:cNvPr id="7" name="Straight Arrow Connector 6"/>
            <p:cNvCxnSpPr/>
            <p:nvPr/>
          </p:nvCxnSpPr>
          <p:spPr>
            <a:xfrm>
              <a:off x="3353286" y="3955496"/>
              <a:ext cx="0" cy="216454"/>
            </a:xfrm>
            <a:prstGeom prst="straightConnector1">
              <a:avLst/>
            </a:prstGeom>
            <a:ln w="19050">
              <a:solidFill>
                <a:schemeClr val="bg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3352800" y="3486151"/>
              <a:ext cx="0" cy="212021"/>
            </a:xfrm>
            <a:prstGeom prst="straightConnector1">
              <a:avLst/>
            </a:prstGeom>
            <a:ln w="19050">
              <a:solidFill>
                <a:schemeClr val="bg2">
                  <a:lumMod val="50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4924950" y="3844320"/>
            <a:ext cx="3228450" cy="553998"/>
            <a:chOff x="4924950" y="3844320"/>
            <a:chExt cx="3228450" cy="553998"/>
          </a:xfrm>
        </p:grpSpPr>
        <p:sp>
          <p:nvSpPr>
            <p:cNvPr id="20" name="TextBox 19"/>
            <p:cNvSpPr txBox="1"/>
            <p:nvPr/>
          </p:nvSpPr>
          <p:spPr>
            <a:xfrm>
              <a:off x="5943600" y="3844320"/>
              <a:ext cx="2209800" cy="553998"/>
            </a:xfrm>
            <a:prstGeom prst="rect">
              <a:avLst/>
            </a:prstGeom>
            <a:noFill/>
          </p:spPr>
          <p:txBody>
            <a:bodyPr wrap="square" rtlCol="0">
              <a:spAutoFit/>
            </a:bodyPr>
            <a:lstStyle>
              <a:defPPr>
                <a:defRPr lang="en-US"/>
              </a:defPPr>
              <a:lvl1pPr>
                <a:defRPr sz="1500">
                  <a:latin typeface="High Tower Text" panose="02040502050506030303" pitchFamily="18" charset="0"/>
                </a:defRPr>
              </a:lvl1pPr>
            </a:lstStyle>
            <a:p>
              <a:r>
                <a:rPr lang="en-US" dirty="0" smtClean="0"/>
                <a:t>Calculated angle</a:t>
              </a:r>
            </a:p>
            <a:p>
              <a:r>
                <a:rPr lang="en-US" dirty="0" smtClean="0"/>
                <a:t>“ n  ” is displayed</a:t>
              </a:r>
              <a:endParaRPr lang="en-US" dirty="0"/>
            </a:p>
          </p:txBody>
        </p:sp>
        <p:sp>
          <p:nvSpPr>
            <p:cNvPr id="32" name="TextBox 31"/>
            <p:cNvSpPr txBox="1"/>
            <p:nvPr/>
          </p:nvSpPr>
          <p:spPr>
            <a:xfrm>
              <a:off x="6172200" y="4066850"/>
              <a:ext cx="304800" cy="246221"/>
            </a:xfrm>
            <a:prstGeom prst="rect">
              <a:avLst/>
            </a:prstGeom>
            <a:noFill/>
          </p:spPr>
          <p:txBody>
            <a:bodyPr wrap="square" rtlCol="0">
              <a:spAutoFit/>
            </a:bodyPr>
            <a:lstStyle/>
            <a:p>
              <a:r>
                <a:rPr lang="en-US" sz="1000" dirty="0" smtClean="0">
                  <a:latin typeface="High Tower Text" panose="02040502050506030303" pitchFamily="18" charset="0"/>
                </a:rPr>
                <a:t>o</a:t>
              </a:r>
              <a:endParaRPr lang="en-US" sz="1000" dirty="0">
                <a:latin typeface="High Tower Text" panose="02040502050506030303" pitchFamily="18" charset="0"/>
              </a:endParaRPr>
            </a:p>
          </p:txBody>
        </p:sp>
        <p:cxnSp>
          <p:nvCxnSpPr>
            <p:cNvPr id="40" name="Straight Arrow Connector 39"/>
            <p:cNvCxnSpPr/>
            <p:nvPr/>
          </p:nvCxnSpPr>
          <p:spPr>
            <a:xfrm flipH="1">
              <a:off x="4924950" y="3995723"/>
              <a:ext cx="1094850" cy="10984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8922476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100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1000"/>
                                        <p:tgtEl>
                                          <p:spTgt spid="16"/>
                                        </p:tgtEl>
                                      </p:cBhvr>
                                    </p:animEffect>
                                  </p:childTnLst>
                                </p:cTn>
                              </p:par>
                            </p:childTnLst>
                          </p:cTn>
                        </p:par>
                        <p:par>
                          <p:cTn id="11" fill="hold">
                            <p:stCondLst>
                              <p:cond delay="2000"/>
                            </p:stCondLst>
                            <p:childTnLst>
                              <p:par>
                                <p:cTn id="12" presetID="22" presetClass="entr" presetSubtype="8" fill="hold" nodeType="afterEffect">
                                  <p:stCondLst>
                                    <p:cond delay="500"/>
                                  </p:stCondLst>
                                  <p:childTnLst>
                                    <p:set>
                                      <p:cBhvr>
                                        <p:cTn id="13" dur="1" fill="hold">
                                          <p:stCondLst>
                                            <p:cond delay="0"/>
                                          </p:stCondLst>
                                        </p:cTn>
                                        <p:tgtEl>
                                          <p:spTgt spid="27"/>
                                        </p:tgtEl>
                                        <p:attrNameLst>
                                          <p:attrName>style.visibility</p:attrName>
                                        </p:attrNameLst>
                                      </p:cBhvr>
                                      <p:to>
                                        <p:strVal val="visible"/>
                                      </p:to>
                                    </p:set>
                                    <p:animEffect transition="in" filter="wipe(left)">
                                      <p:cBhvr>
                                        <p:cTn id="14" dur="2000"/>
                                        <p:tgtEl>
                                          <p:spTgt spid="27"/>
                                        </p:tgtEl>
                                      </p:cBhvr>
                                    </p:animEffect>
                                  </p:childTnLst>
                                </p:cTn>
                              </p:par>
                            </p:childTnLst>
                          </p:cTn>
                        </p:par>
                        <p:par>
                          <p:cTn id="15" fill="hold">
                            <p:stCondLst>
                              <p:cond delay="4500"/>
                            </p:stCondLst>
                            <p:childTnLst>
                              <p:par>
                                <p:cTn id="16" presetID="10"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par>
                          <p:cTn id="19" fill="hold">
                            <p:stCondLst>
                              <p:cond delay="5000"/>
                            </p:stCondLst>
                            <p:childTnLst>
                              <p:par>
                                <p:cTn id="20" presetID="10" presetClass="entr" presetSubtype="0" fill="hold" grpId="0" nodeType="afterEffect">
                                  <p:stCondLst>
                                    <p:cond delay="50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childTnLst>
                                </p:cTn>
                              </p:par>
                              <p:par>
                                <p:cTn id="23" presetID="26" presetClass="emph" presetSubtype="0" fill="hold" grpId="1" nodeType="withEffect">
                                  <p:stCondLst>
                                    <p:cond delay="500"/>
                                  </p:stCondLst>
                                  <p:childTnLst>
                                    <p:animEffect transition="out" filter="fade">
                                      <p:cBhvr>
                                        <p:cTn id="24" dur="1000" tmFilter="0, 0; .2, .5; .8, .5; 1, 0"/>
                                        <p:tgtEl>
                                          <p:spTgt spid="8"/>
                                        </p:tgtEl>
                                      </p:cBhvr>
                                    </p:animEffect>
                                    <p:animScale>
                                      <p:cBhvr>
                                        <p:cTn id="25" dur="500" autoRev="1" fill="hold"/>
                                        <p:tgtEl>
                                          <p:spTgt spid="8"/>
                                        </p:tgtEl>
                                      </p:cBhvr>
                                      <p:by x="105000" y="105000"/>
                                    </p:animScale>
                                  </p:childTnLst>
                                </p:cTn>
                              </p:par>
                            </p:childTnLst>
                          </p:cTn>
                        </p:par>
                        <p:par>
                          <p:cTn id="26" fill="hold">
                            <p:stCondLst>
                              <p:cond delay="6500"/>
                            </p:stCondLst>
                            <p:childTnLst>
                              <p:par>
                                <p:cTn id="27" presetID="10" presetClass="entr" presetSubtype="0" fill="hold" grpId="0" nodeType="afterEffect">
                                  <p:stCondLst>
                                    <p:cond delay="50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par>
                                <p:cTn id="30" presetID="26" presetClass="emph" presetSubtype="0" fill="hold" grpId="1" nodeType="withEffect">
                                  <p:stCondLst>
                                    <p:cond delay="500"/>
                                  </p:stCondLst>
                                  <p:childTnLst>
                                    <p:animEffect transition="out" filter="fade">
                                      <p:cBhvr>
                                        <p:cTn id="31" dur="1000" tmFilter="0, 0; .2, .5; .8, .5; 1, 0"/>
                                        <p:tgtEl>
                                          <p:spTgt spid="17"/>
                                        </p:tgtEl>
                                      </p:cBhvr>
                                    </p:animEffect>
                                    <p:animScale>
                                      <p:cBhvr>
                                        <p:cTn id="32" dur="500" autoRev="1" fill="hold"/>
                                        <p:tgtEl>
                                          <p:spTgt spid="17"/>
                                        </p:tgtEl>
                                      </p:cBhvr>
                                      <p:by x="105000" y="105000"/>
                                    </p:animScale>
                                  </p:childTnLst>
                                </p:cTn>
                              </p:par>
                            </p:childTnLst>
                          </p:cTn>
                        </p:par>
                        <p:par>
                          <p:cTn id="33" fill="hold">
                            <p:stCondLst>
                              <p:cond delay="8000"/>
                            </p:stCondLst>
                            <p:childTnLst>
                              <p:par>
                                <p:cTn id="34" presetID="10" presetClass="entr" presetSubtype="0" fill="hold" nodeType="afterEffect">
                                  <p:stCondLst>
                                    <p:cond delay="150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1000"/>
                                        <p:tgtEl>
                                          <p:spTgt spid="28"/>
                                        </p:tgtEl>
                                      </p:cBhvr>
                                    </p:animEffect>
                                  </p:childTnLst>
                                </p:cTn>
                              </p:par>
                              <p:par>
                                <p:cTn id="37" presetID="1" presetClass="entr" presetSubtype="0" fill="hold" nodeType="withEffect">
                                  <p:stCondLst>
                                    <p:cond delay="1500"/>
                                  </p:stCondLst>
                                  <p:childTnLst>
                                    <p:set>
                                      <p:cBhvr>
                                        <p:cTn id="38" dur="1" fill="hold">
                                          <p:stCondLst>
                                            <p:cond delay="0"/>
                                          </p:stCondLst>
                                        </p:cTn>
                                        <p:tgtEl>
                                          <p:spTgt spid="31"/>
                                        </p:tgtEl>
                                        <p:attrNameLst>
                                          <p:attrName>style.visibility</p:attrName>
                                        </p:attrNameLst>
                                      </p:cBhvr>
                                      <p:to>
                                        <p:strVal val="visible"/>
                                      </p:to>
                                    </p:set>
                                  </p:childTnLst>
                                </p:cTn>
                              </p:par>
                            </p:childTnLst>
                          </p:cTn>
                        </p:par>
                        <p:par>
                          <p:cTn id="39" fill="hold">
                            <p:stCondLst>
                              <p:cond delay="10500"/>
                            </p:stCondLst>
                            <p:childTnLst>
                              <p:par>
                                <p:cTn id="40" presetID="10" presetClass="entr" presetSubtype="0" fill="hold" grpId="0" nodeType="afterEffect">
                                  <p:stCondLst>
                                    <p:cond delay="200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1000"/>
                                        <p:tgtEl>
                                          <p:spTgt spid="18"/>
                                        </p:tgtEl>
                                      </p:cBhvr>
                                    </p:animEffect>
                                  </p:childTnLst>
                                </p:cTn>
                              </p:par>
                            </p:childTnLst>
                          </p:cTn>
                        </p:par>
                        <p:par>
                          <p:cTn id="43" fill="hold">
                            <p:stCondLst>
                              <p:cond delay="13500"/>
                            </p:stCondLst>
                            <p:childTnLst>
                              <p:par>
                                <p:cTn id="44" presetID="10" presetClass="entr" presetSubtype="0"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fade">
                                      <p:cBhvr>
                                        <p:cTn id="46" dur="1000"/>
                                        <p:tgtEl>
                                          <p:spTgt spid="9"/>
                                        </p:tgtEl>
                                      </p:cBhvr>
                                    </p:animEffect>
                                  </p:childTnLst>
                                </p:cTn>
                              </p:par>
                            </p:childTnLst>
                          </p:cTn>
                        </p:par>
                        <p:par>
                          <p:cTn id="47" fill="hold">
                            <p:stCondLst>
                              <p:cond delay="14500"/>
                            </p:stCondLst>
                            <p:childTnLst>
                              <p:par>
                                <p:cTn id="48" presetID="26" presetClass="emph" presetSubtype="0" fill="hold" grpId="1" nodeType="afterEffect">
                                  <p:stCondLst>
                                    <p:cond delay="0"/>
                                  </p:stCondLst>
                                  <p:childTnLst>
                                    <p:animEffect transition="out" filter="fade">
                                      <p:cBhvr>
                                        <p:cTn id="49" dur="1000" tmFilter="0, 0; .2, .5; .8, .5; 1, 0"/>
                                        <p:tgtEl>
                                          <p:spTgt spid="9"/>
                                        </p:tgtEl>
                                      </p:cBhvr>
                                    </p:animEffect>
                                    <p:animScale>
                                      <p:cBhvr>
                                        <p:cTn id="50" dur="500" autoRev="1" fill="hold"/>
                                        <p:tgtEl>
                                          <p:spTgt spid="9"/>
                                        </p:tgtEl>
                                      </p:cBhvr>
                                      <p:by x="105000" y="105000"/>
                                    </p:animScale>
                                  </p:childTnLst>
                                </p:cTn>
                              </p:par>
                            </p:childTnLst>
                          </p:cTn>
                        </p:par>
                        <p:par>
                          <p:cTn id="51" fill="hold">
                            <p:stCondLst>
                              <p:cond delay="15500"/>
                            </p:stCondLst>
                            <p:childTnLst>
                              <p:par>
                                <p:cTn id="52" presetID="10" presetClass="entr" presetSubtype="0" fill="hold" grpId="0" nodeType="after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fade">
                                      <p:cBhvr>
                                        <p:cTn id="54" dur="1000"/>
                                        <p:tgtEl>
                                          <p:spTgt spid="22"/>
                                        </p:tgtEl>
                                      </p:cBhvr>
                                    </p:animEffect>
                                  </p:childTnLst>
                                </p:cTn>
                              </p:par>
                              <p:par>
                                <p:cTn id="55" presetID="26" presetClass="emph" presetSubtype="0" fill="hold" grpId="1" nodeType="withEffect">
                                  <p:stCondLst>
                                    <p:cond delay="0"/>
                                  </p:stCondLst>
                                  <p:childTnLst>
                                    <p:animEffect transition="out" filter="fade">
                                      <p:cBhvr>
                                        <p:cTn id="56" dur="1000" tmFilter="0, 0; .2, .5; .8, .5; 1, 0"/>
                                        <p:tgtEl>
                                          <p:spTgt spid="22"/>
                                        </p:tgtEl>
                                      </p:cBhvr>
                                    </p:animEffect>
                                    <p:animScale>
                                      <p:cBhvr>
                                        <p:cTn id="57" dur="500" autoRev="1" fill="hold"/>
                                        <p:tgtEl>
                                          <p:spTgt spid="22"/>
                                        </p:tgtEl>
                                      </p:cBhvr>
                                      <p:by x="105000" y="105000"/>
                                    </p:animScale>
                                  </p:childTnLst>
                                </p:cTn>
                              </p:par>
                              <p:par>
                                <p:cTn id="58" presetID="10" presetClass="entr" presetSubtype="0" fill="hold" grpId="0" nodeType="withEffect">
                                  <p:stCondLst>
                                    <p:cond delay="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1000"/>
                                        <p:tgtEl>
                                          <p:spTgt spid="3"/>
                                        </p:tgtEl>
                                      </p:cBhvr>
                                    </p:animEffect>
                                  </p:childTnLst>
                                </p:cTn>
                              </p:par>
                            </p:childTnLst>
                          </p:cTn>
                        </p:par>
                        <p:par>
                          <p:cTn id="61" fill="hold">
                            <p:stCondLst>
                              <p:cond delay="16500"/>
                            </p:stCondLst>
                            <p:childTnLst>
                              <p:par>
                                <p:cTn id="62" presetID="10" presetClass="entr" presetSubtype="0" fill="hold" nodeType="afterEffect">
                                  <p:stCondLst>
                                    <p:cond delay="1000"/>
                                  </p:stCondLst>
                                  <p:childTnLst>
                                    <p:set>
                                      <p:cBhvr>
                                        <p:cTn id="63" dur="1" fill="hold">
                                          <p:stCondLst>
                                            <p:cond delay="0"/>
                                          </p:stCondLst>
                                        </p:cTn>
                                        <p:tgtEl>
                                          <p:spTgt spid="41"/>
                                        </p:tgtEl>
                                        <p:attrNameLst>
                                          <p:attrName>style.visibility</p:attrName>
                                        </p:attrNameLst>
                                      </p:cBhvr>
                                      <p:to>
                                        <p:strVal val="visible"/>
                                      </p:to>
                                    </p:set>
                                    <p:animEffect transition="in" filter="fade">
                                      <p:cBhvr>
                                        <p:cTn id="64"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1"/>
      <p:bldP spid="16" grpId="0"/>
      <p:bldP spid="3" grpId="0" animBg="1"/>
      <p:bldP spid="6" grpId="0"/>
      <p:bldP spid="8" grpId="0" animBg="1"/>
      <p:bldP spid="8" grpId="1" animBg="1"/>
      <p:bldP spid="17" grpId="0" animBg="1"/>
      <p:bldP spid="17" grpId="1" animBg="1"/>
      <p:bldP spid="18" grpId="0"/>
      <p:bldP spid="9" grpId="0" animBg="1"/>
      <p:bldP spid="9" grpId="1" animBg="1"/>
      <p:bldP spid="22" grpId="0" animBg="1"/>
      <p:bldP spid="22"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838200" y="1657350"/>
            <a:ext cx="2673431" cy="400110"/>
          </a:xfrm>
          <a:prstGeom prst="rect">
            <a:avLst/>
          </a:prstGeom>
          <a:noFill/>
        </p:spPr>
        <p:txBody>
          <a:bodyPr wrap="square" rtlCol="0">
            <a:spAutoFit/>
          </a:bodyPr>
          <a:lstStyle/>
          <a:p>
            <a:r>
              <a:rPr lang="en-US" sz="2000" b="1" dirty="0" smtClean="0">
                <a:latin typeface="High Tower Text" panose="02040502050506030303" pitchFamily="18" charset="0"/>
              </a:rPr>
              <a:t>Calculating Areas</a:t>
            </a:r>
            <a:endParaRPr lang="en-US" sz="2000" b="1" dirty="0">
              <a:latin typeface="High Tower Text" panose="02040502050506030303" pitchFamily="18" charset="0"/>
            </a:endParaRPr>
          </a:p>
        </p:txBody>
      </p:sp>
      <p:sp>
        <p:nvSpPr>
          <p:cNvPr id="16" name="TextBox 15"/>
          <p:cNvSpPr txBox="1"/>
          <p:nvPr/>
        </p:nvSpPr>
        <p:spPr>
          <a:xfrm>
            <a:off x="838200" y="2114550"/>
            <a:ext cx="6553200" cy="553998"/>
          </a:xfrm>
          <a:prstGeom prst="rect">
            <a:avLst/>
          </a:prstGeom>
          <a:noFill/>
        </p:spPr>
        <p:txBody>
          <a:bodyPr wrap="square" rtlCol="0">
            <a:spAutoFit/>
          </a:bodyPr>
          <a:lstStyle/>
          <a:p>
            <a:pPr algn="just"/>
            <a:r>
              <a:rPr lang="en-US" sz="1500" dirty="0" smtClean="0">
                <a:latin typeface="High Tower Text" panose="02040502050506030303" pitchFamily="18" charset="0"/>
              </a:rPr>
              <a:t>You can easily calculate the area and perimeter of any enclosed object, or the area enclosed by a polygon that is formed by a series of points that you specify.</a:t>
            </a:r>
            <a:endParaRPr lang="en-US" sz="1500" dirty="0">
              <a:latin typeface="High Tower Text" panose="02040502050506030303" pitchFamily="18" charset="0"/>
            </a:endParaRPr>
          </a:p>
        </p:txBody>
      </p:sp>
      <p:sp>
        <p:nvSpPr>
          <p:cNvPr id="5" name="Freeform 4"/>
          <p:cNvSpPr/>
          <p:nvPr/>
        </p:nvSpPr>
        <p:spPr>
          <a:xfrm>
            <a:off x="3617135" y="3105151"/>
            <a:ext cx="1905000" cy="927928"/>
          </a:xfrm>
          <a:custGeom>
            <a:avLst/>
            <a:gdLst>
              <a:gd name="connsiteX0" fmla="*/ 4527 w 1697525"/>
              <a:gd name="connsiteY0" fmla="*/ 742384 h 787651"/>
              <a:gd name="connsiteX1" fmla="*/ 0 w 1697525"/>
              <a:gd name="connsiteY1" fmla="*/ 0 h 787651"/>
              <a:gd name="connsiteX2" fmla="*/ 1697525 w 1697525"/>
              <a:gd name="connsiteY2" fmla="*/ 466253 h 787651"/>
              <a:gd name="connsiteX3" fmla="*/ 1674891 w 1697525"/>
              <a:gd name="connsiteY3" fmla="*/ 787651 h 787651"/>
              <a:gd name="connsiteX4" fmla="*/ 4527 w 1697525"/>
              <a:gd name="connsiteY4" fmla="*/ 742384 h 787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7525" h="787651">
                <a:moveTo>
                  <a:pt x="4527" y="742384"/>
                </a:moveTo>
                <a:lnTo>
                  <a:pt x="0" y="0"/>
                </a:lnTo>
                <a:lnTo>
                  <a:pt x="1697525" y="466253"/>
                </a:lnTo>
                <a:lnTo>
                  <a:pt x="1674891" y="787651"/>
                </a:lnTo>
                <a:lnTo>
                  <a:pt x="4527" y="742384"/>
                </a:lnTo>
                <a:close/>
              </a:path>
            </a:pathLst>
          </a:custGeom>
          <a:solidFill>
            <a:srgbClr val="FFFF00"/>
          </a:solid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 name="Straight Connector 2"/>
          <p:cNvCxnSpPr/>
          <p:nvPr/>
        </p:nvCxnSpPr>
        <p:spPr>
          <a:xfrm>
            <a:off x="3394455" y="397975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flipV="1">
            <a:off x="3617975" y="3105151"/>
            <a:ext cx="5080" cy="874599"/>
          </a:xfrm>
          <a:prstGeom prst="line">
            <a:avLst/>
          </a:prstGeom>
          <a:ln w="19050">
            <a:solidFill>
              <a:srgbClr val="009900"/>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617975" y="3105151"/>
            <a:ext cx="1905000" cy="549291"/>
          </a:xfrm>
          <a:prstGeom prst="line">
            <a:avLst/>
          </a:prstGeom>
          <a:ln w="19050">
            <a:solidFill>
              <a:srgbClr val="009900"/>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5497575" y="3654442"/>
            <a:ext cx="25400" cy="378637"/>
          </a:xfrm>
          <a:prstGeom prst="line">
            <a:avLst/>
          </a:prstGeom>
          <a:ln w="19050">
            <a:solidFill>
              <a:srgbClr val="009900"/>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3623055" y="3979750"/>
            <a:ext cx="1874520" cy="53329"/>
          </a:xfrm>
          <a:prstGeom prst="line">
            <a:avLst/>
          </a:prstGeom>
          <a:ln w="19050">
            <a:solidFill>
              <a:srgbClr val="009900"/>
            </a:solidFill>
            <a:prstDash val="dash"/>
          </a:ln>
        </p:spPr>
        <p:style>
          <a:lnRef idx="1">
            <a:schemeClr val="accent1"/>
          </a:lnRef>
          <a:fillRef idx="0">
            <a:schemeClr val="accent1"/>
          </a:fillRef>
          <a:effectRef idx="0">
            <a:schemeClr val="accent1"/>
          </a:effectRef>
          <a:fontRef idx="minor">
            <a:schemeClr val="tx1"/>
          </a:fontRef>
        </p:style>
      </p:cxnSp>
      <p:grpSp>
        <p:nvGrpSpPr>
          <p:cNvPr id="28" name="Group 27"/>
          <p:cNvGrpSpPr/>
          <p:nvPr/>
        </p:nvGrpSpPr>
        <p:grpSpPr>
          <a:xfrm>
            <a:off x="3025308" y="3773108"/>
            <a:ext cx="715572" cy="398842"/>
            <a:chOff x="3750733" y="4001708"/>
            <a:chExt cx="715572" cy="398842"/>
          </a:xfrm>
        </p:grpSpPr>
        <p:sp>
          <p:nvSpPr>
            <p:cNvPr id="17" name="TextBox 16"/>
            <p:cNvSpPr txBox="1"/>
            <p:nvPr/>
          </p:nvSpPr>
          <p:spPr>
            <a:xfrm>
              <a:off x="3750733" y="4001708"/>
              <a:ext cx="609600" cy="338554"/>
            </a:xfrm>
            <a:prstGeom prst="rect">
              <a:avLst/>
            </a:prstGeom>
            <a:noFill/>
          </p:spPr>
          <p:txBody>
            <a:bodyPr wrap="square" rtlCol="0">
              <a:spAutoFit/>
            </a:bodyPr>
            <a:lstStyle/>
            <a:p>
              <a:pPr algn="ctr"/>
              <a:r>
                <a:rPr lang="en-US" sz="1600" dirty="0" smtClean="0">
                  <a:latin typeface="Arial" panose="020B0604020202020204" pitchFamily="34" charset="0"/>
                  <a:cs typeface="Arial" panose="020B0604020202020204" pitchFamily="34" charset="0"/>
                </a:rPr>
                <a:t>Pt.1</a:t>
              </a:r>
              <a:endParaRPr lang="en-US" sz="1600" dirty="0">
                <a:latin typeface="Arial" panose="020B0604020202020204" pitchFamily="34" charset="0"/>
                <a:cs typeface="Arial" panose="020B0604020202020204" pitchFamily="34" charset="0"/>
              </a:endParaRPr>
            </a:p>
          </p:txBody>
        </p:sp>
        <p:sp>
          <p:nvSpPr>
            <p:cNvPr id="14" name="TextBox 13"/>
            <p:cNvSpPr txBox="1"/>
            <p:nvPr/>
          </p:nvSpPr>
          <p:spPr>
            <a:xfrm>
              <a:off x="4237705" y="4031218"/>
              <a:ext cx="228600" cy="369332"/>
            </a:xfrm>
            <a:prstGeom prst="rect">
              <a:avLst/>
            </a:prstGeom>
            <a:noFill/>
          </p:spPr>
          <p:txBody>
            <a:bodyPr wrap="square" rtlCol="0">
              <a:spAutoFit/>
            </a:bodyPr>
            <a:lstStyle/>
            <a:p>
              <a:pPr algn="ctr"/>
              <a:r>
                <a:rPr lang="en-US" b="1" dirty="0" smtClean="0">
                  <a:solidFill>
                    <a:srgbClr val="FF0000"/>
                  </a:solidFill>
                  <a:latin typeface="Arial" panose="020B0604020202020204" pitchFamily="34" charset="0"/>
                  <a:cs typeface="Arial" panose="020B0604020202020204" pitchFamily="34" charset="0"/>
                </a:rPr>
                <a:t>+</a:t>
              </a:r>
              <a:endParaRPr lang="en-US" b="1" dirty="0">
                <a:solidFill>
                  <a:srgbClr val="FF0000"/>
                </a:solidFill>
                <a:latin typeface="Arial" panose="020B0604020202020204" pitchFamily="34" charset="0"/>
                <a:cs typeface="Arial" panose="020B0604020202020204" pitchFamily="34" charset="0"/>
              </a:endParaRPr>
            </a:p>
          </p:txBody>
        </p:sp>
      </p:grpSp>
      <p:grpSp>
        <p:nvGrpSpPr>
          <p:cNvPr id="29" name="Group 28"/>
          <p:cNvGrpSpPr/>
          <p:nvPr/>
        </p:nvGrpSpPr>
        <p:grpSpPr>
          <a:xfrm>
            <a:off x="3044944" y="2835518"/>
            <a:ext cx="695287" cy="456420"/>
            <a:chOff x="3770369" y="3064118"/>
            <a:chExt cx="695287" cy="456420"/>
          </a:xfrm>
        </p:grpSpPr>
        <p:sp>
          <p:nvSpPr>
            <p:cNvPr id="18" name="TextBox 17"/>
            <p:cNvSpPr txBox="1"/>
            <p:nvPr/>
          </p:nvSpPr>
          <p:spPr>
            <a:xfrm>
              <a:off x="3770369" y="3064118"/>
              <a:ext cx="570329" cy="338554"/>
            </a:xfrm>
            <a:prstGeom prst="rect">
              <a:avLst/>
            </a:prstGeom>
            <a:noFill/>
          </p:spPr>
          <p:txBody>
            <a:bodyPr wrap="square" rtlCol="0">
              <a:spAutoFit/>
            </a:bodyPr>
            <a:lstStyle/>
            <a:p>
              <a:pPr algn="ctr"/>
              <a:r>
                <a:rPr lang="en-US" sz="1600" dirty="0" smtClean="0">
                  <a:latin typeface="Arial" panose="020B0604020202020204" pitchFamily="34" charset="0"/>
                  <a:cs typeface="Arial" panose="020B0604020202020204" pitchFamily="34" charset="0"/>
                </a:rPr>
                <a:t>Pt.2</a:t>
              </a:r>
              <a:endParaRPr lang="en-US" sz="1600" dirty="0">
                <a:latin typeface="Arial" panose="020B0604020202020204" pitchFamily="34" charset="0"/>
                <a:cs typeface="Arial" panose="020B0604020202020204" pitchFamily="34" charset="0"/>
              </a:endParaRPr>
            </a:p>
          </p:txBody>
        </p:sp>
        <p:sp>
          <p:nvSpPr>
            <p:cNvPr id="24" name="TextBox 23"/>
            <p:cNvSpPr txBox="1"/>
            <p:nvPr/>
          </p:nvSpPr>
          <p:spPr>
            <a:xfrm>
              <a:off x="4237056" y="3151206"/>
              <a:ext cx="228600" cy="369332"/>
            </a:xfrm>
            <a:prstGeom prst="rect">
              <a:avLst/>
            </a:prstGeom>
            <a:noFill/>
          </p:spPr>
          <p:txBody>
            <a:bodyPr wrap="square" rtlCol="0">
              <a:spAutoFit/>
            </a:bodyPr>
            <a:lstStyle/>
            <a:p>
              <a:pPr algn="ctr"/>
              <a:r>
                <a:rPr lang="en-US" b="1" dirty="0" smtClean="0">
                  <a:solidFill>
                    <a:srgbClr val="FF0000"/>
                  </a:solidFill>
                  <a:latin typeface="Arial" panose="020B0604020202020204" pitchFamily="34" charset="0"/>
                  <a:cs typeface="Arial" panose="020B0604020202020204" pitchFamily="34" charset="0"/>
                </a:rPr>
                <a:t>+</a:t>
              </a:r>
              <a:endParaRPr lang="en-US" b="1" dirty="0">
                <a:solidFill>
                  <a:srgbClr val="FF0000"/>
                </a:solidFill>
                <a:latin typeface="Arial" panose="020B0604020202020204" pitchFamily="34" charset="0"/>
                <a:cs typeface="Arial" panose="020B0604020202020204" pitchFamily="34" charset="0"/>
              </a:endParaRPr>
            </a:p>
          </p:txBody>
        </p:sp>
      </p:grpSp>
      <p:grpSp>
        <p:nvGrpSpPr>
          <p:cNvPr id="32" name="Group 31"/>
          <p:cNvGrpSpPr/>
          <p:nvPr/>
        </p:nvGrpSpPr>
        <p:grpSpPr>
          <a:xfrm>
            <a:off x="3511631" y="3806676"/>
            <a:ext cx="1524000" cy="643944"/>
            <a:chOff x="4237056" y="4035276"/>
            <a:chExt cx="1524000" cy="643944"/>
          </a:xfrm>
        </p:grpSpPr>
        <p:sp>
          <p:nvSpPr>
            <p:cNvPr id="23" name="TextBox 22"/>
            <p:cNvSpPr txBox="1"/>
            <p:nvPr/>
          </p:nvSpPr>
          <p:spPr>
            <a:xfrm>
              <a:off x="4237056" y="4356055"/>
              <a:ext cx="1524000" cy="323165"/>
            </a:xfrm>
            <a:prstGeom prst="rect">
              <a:avLst/>
            </a:prstGeom>
            <a:noFill/>
          </p:spPr>
          <p:txBody>
            <a:bodyPr wrap="square" rtlCol="0">
              <a:spAutoFit/>
            </a:bodyPr>
            <a:lstStyle/>
            <a:p>
              <a:r>
                <a:rPr lang="en-US" sz="1500" dirty="0" smtClean="0">
                  <a:latin typeface="Arial" panose="020B0604020202020204" pitchFamily="34" charset="0"/>
                  <a:cs typeface="Arial" panose="020B0604020202020204" pitchFamily="34" charset="0"/>
                </a:rPr>
                <a:t>Close on Pt.1</a:t>
              </a:r>
              <a:endParaRPr lang="en-US" sz="1500" dirty="0">
                <a:latin typeface="Arial" panose="020B0604020202020204" pitchFamily="34" charset="0"/>
                <a:cs typeface="Arial" panose="020B0604020202020204" pitchFamily="34" charset="0"/>
              </a:endParaRPr>
            </a:p>
          </p:txBody>
        </p:sp>
        <p:sp>
          <p:nvSpPr>
            <p:cNvPr id="25" name="TextBox 24"/>
            <p:cNvSpPr txBox="1"/>
            <p:nvPr/>
          </p:nvSpPr>
          <p:spPr>
            <a:xfrm>
              <a:off x="4239204" y="4035276"/>
              <a:ext cx="228600" cy="369332"/>
            </a:xfrm>
            <a:prstGeom prst="rect">
              <a:avLst/>
            </a:prstGeom>
            <a:noFill/>
          </p:spPr>
          <p:txBody>
            <a:bodyPr wrap="square" rtlCol="0">
              <a:spAutoFit/>
            </a:bodyPr>
            <a:lstStyle/>
            <a:p>
              <a:pPr algn="ctr"/>
              <a:r>
                <a:rPr lang="en-US" b="1" dirty="0" smtClean="0">
                  <a:solidFill>
                    <a:srgbClr val="FF0000"/>
                  </a:solidFill>
                  <a:latin typeface="Arial" panose="020B0604020202020204" pitchFamily="34" charset="0"/>
                  <a:cs typeface="Arial" panose="020B0604020202020204" pitchFamily="34" charset="0"/>
                </a:rPr>
                <a:t>+</a:t>
              </a:r>
              <a:endParaRPr lang="en-US" b="1" dirty="0">
                <a:solidFill>
                  <a:srgbClr val="FF0000"/>
                </a:solidFill>
                <a:latin typeface="Arial" panose="020B0604020202020204" pitchFamily="34" charset="0"/>
                <a:cs typeface="Arial" panose="020B0604020202020204" pitchFamily="34" charset="0"/>
              </a:endParaRPr>
            </a:p>
          </p:txBody>
        </p:sp>
      </p:grpSp>
      <p:grpSp>
        <p:nvGrpSpPr>
          <p:cNvPr id="30" name="Group 29"/>
          <p:cNvGrpSpPr/>
          <p:nvPr/>
        </p:nvGrpSpPr>
        <p:grpSpPr>
          <a:xfrm>
            <a:off x="5410767" y="3419158"/>
            <a:ext cx="721808" cy="432788"/>
            <a:chOff x="6136192" y="3647758"/>
            <a:chExt cx="721808" cy="432788"/>
          </a:xfrm>
        </p:grpSpPr>
        <p:sp>
          <p:nvSpPr>
            <p:cNvPr id="21" name="TextBox 20"/>
            <p:cNvSpPr txBox="1"/>
            <p:nvPr/>
          </p:nvSpPr>
          <p:spPr>
            <a:xfrm>
              <a:off x="6219552" y="3647758"/>
              <a:ext cx="638448" cy="338554"/>
            </a:xfrm>
            <a:prstGeom prst="rect">
              <a:avLst/>
            </a:prstGeom>
            <a:noFill/>
          </p:spPr>
          <p:txBody>
            <a:bodyPr wrap="square" rtlCol="0">
              <a:spAutoFit/>
            </a:bodyPr>
            <a:lstStyle/>
            <a:p>
              <a:pPr algn="ctr"/>
              <a:r>
                <a:rPr lang="en-US" sz="1600" dirty="0" smtClean="0">
                  <a:latin typeface="Arial" panose="020B0604020202020204" pitchFamily="34" charset="0"/>
                  <a:cs typeface="Arial" panose="020B0604020202020204" pitchFamily="34" charset="0"/>
                </a:rPr>
                <a:t>Pt.3</a:t>
              </a:r>
              <a:endParaRPr lang="en-US" sz="1600" dirty="0">
                <a:latin typeface="Arial" panose="020B0604020202020204" pitchFamily="34" charset="0"/>
                <a:cs typeface="Arial" panose="020B0604020202020204" pitchFamily="34" charset="0"/>
              </a:endParaRPr>
            </a:p>
          </p:txBody>
        </p:sp>
        <p:sp>
          <p:nvSpPr>
            <p:cNvPr id="26" name="TextBox 25"/>
            <p:cNvSpPr txBox="1"/>
            <p:nvPr/>
          </p:nvSpPr>
          <p:spPr>
            <a:xfrm>
              <a:off x="6136192" y="3711214"/>
              <a:ext cx="228600" cy="369332"/>
            </a:xfrm>
            <a:prstGeom prst="rect">
              <a:avLst/>
            </a:prstGeom>
            <a:noFill/>
          </p:spPr>
          <p:txBody>
            <a:bodyPr wrap="square" rtlCol="0">
              <a:spAutoFit/>
            </a:bodyPr>
            <a:lstStyle/>
            <a:p>
              <a:pPr algn="ctr"/>
              <a:r>
                <a:rPr lang="en-US" b="1" dirty="0" smtClean="0">
                  <a:solidFill>
                    <a:srgbClr val="FF0000"/>
                  </a:solidFill>
                  <a:latin typeface="Arial" panose="020B0604020202020204" pitchFamily="34" charset="0"/>
                  <a:cs typeface="Arial" panose="020B0604020202020204" pitchFamily="34" charset="0"/>
                </a:rPr>
                <a:t>+</a:t>
              </a:r>
              <a:endParaRPr lang="en-US" b="1" dirty="0">
                <a:solidFill>
                  <a:srgbClr val="FF0000"/>
                </a:solidFill>
                <a:latin typeface="Arial" panose="020B0604020202020204" pitchFamily="34" charset="0"/>
                <a:cs typeface="Arial" panose="020B0604020202020204" pitchFamily="34" charset="0"/>
              </a:endParaRPr>
            </a:p>
          </p:txBody>
        </p:sp>
      </p:grpSp>
      <p:grpSp>
        <p:nvGrpSpPr>
          <p:cNvPr id="31" name="Group 30"/>
          <p:cNvGrpSpPr/>
          <p:nvPr/>
        </p:nvGrpSpPr>
        <p:grpSpPr>
          <a:xfrm>
            <a:off x="5395695" y="3838365"/>
            <a:ext cx="721424" cy="408371"/>
            <a:chOff x="6121120" y="4066965"/>
            <a:chExt cx="721424" cy="408371"/>
          </a:xfrm>
        </p:grpSpPr>
        <p:sp>
          <p:nvSpPr>
            <p:cNvPr id="20" name="TextBox 19"/>
            <p:cNvSpPr txBox="1"/>
            <p:nvPr/>
          </p:nvSpPr>
          <p:spPr>
            <a:xfrm>
              <a:off x="6232944" y="4136782"/>
              <a:ext cx="609600" cy="338554"/>
            </a:xfrm>
            <a:prstGeom prst="rect">
              <a:avLst/>
            </a:prstGeom>
            <a:noFill/>
          </p:spPr>
          <p:txBody>
            <a:bodyPr wrap="square" rtlCol="0">
              <a:spAutoFit/>
            </a:bodyPr>
            <a:lstStyle/>
            <a:p>
              <a:pPr algn="ctr"/>
              <a:r>
                <a:rPr lang="en-US" sz="1600" dirty="0" smtClean="0">
                  <a:latin typeface="Arial" panose="020B0604020202020204" pitchFamily="34" charset="0"/>
                  <a:cs typeface="Arial" panose="020B0604020202020204" pitchFamily="34" charset="0"/>
                </a:rPr>
                <a:t>Pt.4</a:t>
              </a:r>
              <a:endParaRPr lang="en-US" sz="1600" dirty="0">
                <a:latin typeface="Arial" panose="020B0604020202020204" pitchFamily="34" charset="0"/>
                <a:cs typeface="Arial" panose="020B0604020202020204" pitchFamily="34" charset="0"/>
              </a:endParaRPr>
            </a:p>
          </p:txBody>
        </p:sp>
        <p:sp>
          <p:nvSpPr>
            <p:cNvPr id="27" name="TextBox 26"/>
            <p:cNvSpPr txBox="1"/>
            <p:nvPr/>
          </p:nvSpPr>
          <p:spPr>
            <a:xfrm>
              <a:off x="6121120" y="4066965"/>
              <a:ext cx="228600" cy="369332"/>
            </a:xfrm>
            <a:prstGeom prst="rect">
              <a:avLst/>
            </a:prstGeom>
            <a:noFill/>
          </p:spPr>
          <p:txBody>
            <a:bodyPr wrap="square" rtlCol="0">
              <a:spAutoFit/>
            </a:bodyPr>
            <a:lstStyle/>
            <a:p>
              <a:pPr algn="ctr"/>
              <a:r>
                <a:rPr lang="en-US" b="1" dirty="0" smtClean="0">
                  <a:solidFill>
                    <a:srgbClr val="FF0000"/>
                  </a:solidFill>
                  <a:latin typeface="Arial" panose="020B0604020202020204" pitchFamily="34" charset="0"/>
                  <a:cs typeface="Arial" panose="020B0604020202020204" pitchFamily="34" charset="0"/>
                </a:rPr>
                <a:t>+</a:t>
              </a:r>
              <a:endParaRPr lang="en-US" b="1" dirty="0">
                <a:solidFill>
                  <a:srgbClr val="FF0000"/>
                </a:solidFill>
                <a:latin typeface="Arial" panose="020B0604020202020204" pitchFamily="34" charset="0"/>
                <a:cs typeface="Arial" panose="020B0604020202020204" pitchFamily="34" charset="0"/>
              </a:endParaRPr>
            </a:p>
          </p:txBody>
        </p:sp>
      </p:grpSp>
      <p:sp>
        <p:nvSpPr>
          <p:cNvPr id="33" name="TextBox 32"/>
          <p:cNvSpPr txBox="1"/>
          <p:nvPr/>
        </p:nvSpPr>
        <p:spPr>
          <a:xfrm>
            <a:off x="6019800" y="2989989"/>
            <a:ext cx="2913508" cy="553998"/>
          </a:xfrm>
          <a:prstGeom prst="rect">
            <a:avLst/>
          </a:prstGeom>
          <a:noFill/>
        </p:spPr>
        <p:txBody>
          <a:bodyPr wrap="square" rtlCol="0">
            <a:spAutoFit/>
          </a:bodyPr>
          <a:lstStyle>
            <a:defPPr>
              <a:defRPr lang="en-US"/>
            </a:defPPr>
            <a:lvl1pPr>
              <a:defRPr sz="1500">
                <a:latin typeface="High Tower Text" panose="02040502050506030303" pitchFamily="18" charset="0"/>
              </a:defRPr>
            </a:lvl1pPr>
          </a:lstStyle>
          <a:p>
            <a:r>
              <a:rPr lang="en-US" dirty="0" smtClean="0"/>
              <a:t>Calculated Perimeter “x-LF” and Area “x-sq. ft” are displayed</a:t>
            </a:r>
            <a:endParaRPr lang="en-US" dirty="0"/>
          </a:p>
        </p:txBody>
      </p:sp>
      <p:sp>
        <p:nvSpPr>
          <p:cNvPr id="34" name="TextBox 33"/>
          <p:cNvSpPr txBox="1"/>
          <p:nvPr/>
        </p:nvSpPr>
        <p:spPr>
          <a:xfrm>
            <a:off x="990600" y="2989989"/>
            <a:ext cx="2576406" cy="553998"/>
          </a:xfrm>
          <a:prstGeom prst="rect">
            <a:avLst/>
          </a:prstGeom>
          <a:noFill/>
        </p:spPr>
        <p:txBody>
          <a:bodyPr wrap="square" rtlCol="0">
            <a:spAutoFit/>
          </a:bodyPr>
          <a:lstStyle>
            <a:defPPr>
              <a:defRPr lang="en-US"/>
            </a:defPPr>
            <a:lvl1pPr>
              <a:defRPr sz="1500">
                <a:latin typeface="High Tower Text" panose="02040502050506030303" pitchFamily="18" charset="0"/>
              </a:defRPr>
            </a:lvl1pPr>
          </a:lstStyle>
          <a:p>
            <a:r>
              <a:rPr lang="en-US" dirty="0" smtClean="0"/>
              <a:t>Pick points on objects to defined calculations</a:t>
            </a:r>
            <a:endParaRPr lang="en-US" dirty="0"/>
          </a:p>
        </p:txBody>
      </p:sp>
    </p:spTree>
    <p:extLst>
      <p:ext uri="{BB962C8B-B14F-4D97-AF65-F5344CB8AC3E}">
        <p14:creationId xmlns:p14="http://schemas.microsoft.com/office/powerpoint/2010/main" val="3432427680"/>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100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1000"/>
                                        <p:tgtEl>
                                          <p:spTgt spid="16"/>
                                        </p:tgtEl>
                                      </p:cBhvr>
                                    </p:animEffect>
                                  </p:childTnLst>
                                </p:cTn>
                              </p:par>
                            </p:childTnLst>
                          </p:cTn>
                        </p:par>
                        <p:par>
                          <p:cTn id="11" fill="hold">
                            <p:stCondLst>
                              <p:cond delay="2000"/>
                            </p:stCondLst>
                            <p:childTnLst>
                              <p:par>
                                <p:cTn id="12" presetID="22" presetClass="entr" presetSubtype="1" fill="hold" grpId="0" nodeType="afterEffect">
                                  <p:stCondLst>
                                    <p:cond delay="500"/>
                                  </p:stCondLst>
                                  <p:childTnLst>
                                    <p:set>
                                      <p:cBhvr>
                                        <p:cTn id="13" dur="1" fill="hold">
                                          <p:stCondLst>
                                            <p:cond delay="0"/>
                                          </p:stCondLst>
                                        </p:cTn>
                                        <p:tgtEl>
                                          <p:spTgt spid="5"/>
                                        </p:tgtEl>
                                        <p:attrNameLst>
                                          <p:attrName>style.visibility</p:attrName>
                                        </p:attrNameLst>
                                      </p:cBhvr>
                                      <p:to>
                                        <p:strVal val="visible"/>
                                      </p:to>
                                    </p:set>
                                    <p:animEffect transition="in" filter="wipe(up)">
                                      <p:cBhvr>
                                        <p:cTn id="14" dur="1000"/>
                                        <p:tgtEl>
                                          <p:spTgt spid="5"/>
                                        </p:tgtEl>
                                      </p:cBhvr>
                                    </p:animEffect>
                                  </p:childTnLst>
                                </p:cTn>
                              </p:par>
                            </p:childTnLst>
                          </p:cTn>
                        </p:par>
                        <p:par>
                          <p:cTn id="15" fill="hold">
                            <p:stCondLst>
                              <p:cond delay="3500"/>
                            </p:stCondLst>
                            <p:childTnLst>
                              <p:par>
                                <p:cTn id="16" presetID="10" presetClass="entr" presetSubtype="0" fill="hold" grpId="0" nodeType="afterEffect">
                                  <p:stCondLst>
                                    <p:cond delay="1000"/>
                                  </p:stCondLst>
                                  <p:childTnLst>
                                    <p:set>
                                      <p:cBhvr>
                                        <p:cTn id="17" dur="1" fill="hold">
                                          <p:stCondLst>
                                            <p:cond delay="0"/>
                                          </p:stCondLst>
                                        </p:cTn>
                                        <p:tgtEl>
                                          <p:spTgt spid="34"/>
                                        </p:tgtEl>
                                        <p:attrNameLst>
                                          <p:attrName>style.visibility</p:attrName>
                                        </p:attrNameLst>
                                      </p:cBhvr>
                                      <p:to>
                                        <p:strVal val="visible"/>
                                      </p:to>
                                    </p:set>
                                    <p:animEffect transition="in" filter="fade">
                                      <p:cBhvr>
                                        <p:cTn id="18" dur="1000"/>
                                        <p:tgtEl>
                                          <p:spTgt spid="34"/>
                                        </p:tgtEl>
                                      </p:cBhvr>
                                    </p:animEffect>
                                  </p:childTnLst>
                                </p:cTn>
                              </p:par>
                              <p:par>
                                <p:cTn id="19" presetID="1" presetClass="entr" presetSubtype="0" fill="hold" nodeType="withEffect">
                                  <p:stCondLst>
                                    <p:cond delay="2000"/>
                                  </p:stCondLst>
                                  <p:childTnLst>
                                    <p:set>
                                      <p:cBhvr>
                                        <p:cTn id="20" dur="1" fill="hold">
                                          <p:stCondLst>
                                            <p:cond delay="0"/>
                                          </p:stCondLst>
                                        </p:cTn>
                                        <p:tgtEl>
                                          <p:spTgt spid="28"/>
                                        </p:tgtEl>
                                        <p:attrNameLst>
                                          <p:attrName>style.visibility</p:attrName>
                                        </p:attrNameLst>
                                      </p:cBhvr>
                                      <p:to>
                                        <p:strVal val="visible"/>
                                      </p:to>
                                    </p:set>
                                  </p:childTnLst>
                                </p:cTn>
                              </p:par>
                            </p:childTnLst>
                          </p:cTn>
                        </p:par>
                        <p:par>
                          <p:cTn id="21" fill="hold">
                            <p:stCondLst>
                              <p:cond delay="5500"/>
                            </p:stCondLst>
                            <p:childTnLst>
                              <p:par>
                                <p:cTn id="22" presetID="22" presetClass="entr" presetSubtype="4" fill="hold"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down)">
                                      <p:cBhvr>
                                        <p:cTn id="24" dur="2000"/>
                                        <p:tgtEl>
                                          <p:spTgt spid="7"/>
                                        </p:tgtEl>
                                      </p:cBhvr>
                                    </p:animEffect>
                                  </p:childTnLst>
                                </p:cTn>
                              </p:par>
                            </p:childTnLst>
                          </p:cTn>
                        </p:par>
                        <p:par>
                          <p:cTn id="25" fill="hold">
                            <p:stCondLst>
                              <p:cond delay="7500"/>
                            </p:stCondLst>
                            <p:childTnLst>
                              <p:par>
                                <p:cTn id="26" presetID="22" presetClass="entr" presetSubtype="1" fill="hold" nodeType="afterEffect">
                                  <p:stCondLst>
                                    <p:cond delay="500"/>
                                  </p:stCondLst>
                                  <p:childTnLst>
                                    <p:set>
                                      <p:cBhvr>
                                        <p:cTn id="27" dur="1" fill="hold">
                                          <p:stCondLst>
                                            <p:cond delay="0"/>
                                          </p:stCondLst>
                                        </p:cTn>
                                        <p:tgtEl>
                                          <p:spTgt spid="9"/>
                                        </p:tgtEl>
                                        <p:attrNameLst>
                                          <p:attrName>style.visibility</p:attrName>
                                        </p:attrNameLst>
                                      </p:cBhvr>
                                      <p:to>
                                        <p:strVal val="visible"/>
                                      </p:to>
                                    </p:set>
                                    <p:animEffect transition="in" filter="wipe(up)">
                                      <p:cBhvr>
                                        <p:cTn id="28" dur="1000"/>
                                        <p:tgtEl>
                                          <p:spTgt spid="9"/>
                                        </p:tgtEl>
                                      </p:cBhvr>
                                    </p:animEffect>
                                  </p:childTnLst>
                                </p:cTn>
                              </p:par>
                              <p:par>
                                <p:cTn id="29" presetID="1" presetClass="entr" presetSubtype="0" fill="hold"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par>
                          <p:cTn id="31" fill="hold">
                            <p:stCondLst>
                              <p:cond delay="9000"/>
                            </p:stCondLst>
                            <p:childTnLst>
                              <p:par>
                                <p:cTn id="32" presetID="22" presetClass="entr" presetSubtype="1" fill="hold" nodeType="afterEffect">
                                  <p:stCondLst>
                                    <p:cond delay="500"/>
                                  </p:stCondLst>
                                  <p:childTnLst>
                                    <p:set>
                                      <p:cBhvr>
                                        <p:cTn id="33" dur="1" fill="hold">
                                          <p:stCondLst>
                                            <p:cond delay="0"/>
                                          </p:stCondLst>
                                        </p:cTn>
                                        <p:tgtEl>
                                          <p:spTgt spid="11"/>
                                        </p:tgtEl>
                                        <p:attrNameLst>
                                          <p:attrName>style.visibility</p:attrName>
                                        </p:attrNameLst>
                                      </p:cBhvr>
                                      <p:to>
                                        <p:strVal val="visible"/>
                                      </p:to>
                                    </p:set>
                                    <p:animEffect transition="in" filter="wipe(up)">
                                      <p:cBhvr>
                                        <p:cTn id="34" dur="1000"/>
                                        <p:tgtEl>
                                          <p:spTgt spid="11"/>
                                        </p:tgtEl>
                                      </p:cBhvr>
                                    </p:animEffect>
                                  </p:childTnLst>
                                </p:cTn>
                              </p:par>
                              <p:par>
                                <p:cTn id="35" presetID="1" presetClass="entr" presetSubtype="0"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childTnLst>
                          </p:cTn>
                        </p:par>
                        <p:par>
                          <p:cTn id="37" fill="hold">
                            <p:stCondLst>
                              <p:cond delay="10500"/>
                            </p:stCondLst>
                            <p:childTnLst>
                              <p:par>
                                <p:cTn id="38" presetID="22" presetClass="entr" presetSubtype="4" fill="hold" nodeType="afterEffect">
                                  <p:stCondLst>
                                    <p:cond delay="50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1000"/>
                                        <p:tgtEl>
                                          <p:spTgt spid="13"/>
                                        </p:tgtEl>
                                      </p:cBhvr>
                                    </p:animEffect>
                                  </p:childTnLst>
                                </p:cTn>
                              </p:par>
                              <p:par>
                                <p:cTn id="41" presetID="1" presetClass="entr" presetSubtype="0" fill="hold" nodeType="with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par>
                          <p:cTn id="43" fill="hold">
                            <p:stCondLst>
                              <p:cond delay="12000"/>
                            </p:stCondLst>
                            <p:childTnLst>
                              <p:par>
                                <p:cTn id="44" presetID="1" presetClass="entr" presetSubtype="0" fill="hold" nodeType="afterEffect">
                                  <p:stCondLst>
                                    <p:cond delay="0"/>
                                  </p:stCondLst>
                                  <p:childTnLst>
                                    <p:set>
                                      <p:cBhvr>
                                        <p:cTn id="45" dur="1" fill="hold">
                                          <p:stCondLst>
                                            <p:cond delay="0"/>
                                          </p:stCondLst>
                                        </p:cTn>
                                        <p:tgtEl>
                                          <p:spTgt spid="32"/>
                                        </p:tgtEl>
                                        <p:attrNameLst>
                                          <p:attrName>style.visibility</p:attrName>
                                        </p:attrNameLst>
                                      </p:cBhvr>
                                      <p:to>
                                        <p:strVal val="visible"/>
                                      </p:to>
                                    </p:set>
                                  </p:childTnLst>
                                </p:cTn>
                              </p:par>
                            </p:childTnLst>
                          </p:cTn>
                        </p:par>
                        <p:par>
                          <p:cTn id="46" fill="hold">
                            <p:stCondLst>
                              <p:cond delay="12000"/>
                            </p:stCondLst>
                            <p:childTnLst>
                              <p:par>
                                <p:cTn id="47" presetID="10" presetClass="entr" presetSubtype="0" fill="hold" grpId="0" nodeType="afterEffect">
                                  <p:stCondLst>
                                    <p:cond delay="1000"/>
                                  </p:stCondLst>
                                  <p:childTnLst>
                                    <p:set>
                                      <p:cBhvr>
                                        <p:cTn id="48" dur="1" fill="hold">
                                          <p:stCondLst>
                                            <p:cond delay="0"/>
                                          </p:stCondLst>
                                        </p:cTn>
                                        <p:tgtEl>
                                          <p:spTgt spid="33"/>
                                        </p:tgtEl>
                                        <p:attrNameLst>
                                          <p:attrName>style.visibility</p:attrName>
                                        </p:attrNameLst>
                                      </p:cBhvr>
                                      <p:to>
                                        <p:strVal val="visible"/>
                                      </p:to>
                                    </p:set>
                                    <p:animEffect transition="in" filter="fade">
                                      <p:cBhvr>
                                        <p:cTn id="49" dur="1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1"/>
      <p:bldP spid="16" grpId="0"/>
      <p:bldP spid="5" grpId="0" animBg="1"/>
      <p:bldP spid="33" grpId="0"/>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838200" y="1657350"/>
            <a:ext cx="2673431" cy="400110"/>
          </a:xfrm>
          <a:prstGeom prst="rect">
            <a:avLst/>
          </a:prstGeom>
          <a:noFill/>
        </p:spPr>
        <p:txBody>
          <a:bodyPr wrap="square" rtlCol="0">
            <a:spAutoFit/>
          </a:bodyPr>
          <a:lstStyle/>
          <a:p>
            <a:r>
              <a:rPr lang="en-US" sz="2000" b="1" dirty="0" smtClean="0">
                <a:latin typeface="High Tower Text" panose="02040502050506030303" pitchFamily="18" charset="0"/>
              </a:rPr>
              <a:t>Calculating Volume</a:t>
            </a:r>
            <a:endParaRPr lang="en-US" sz="2000" b="1" dirty="0">
              <a:latin typeface="High Tower Text" panose="02040502050506030303" pitchFamily="18" charset="0"/>
            </a:endParaRPr>
          </a:p>
        </p:txBody>
      </p:sp>
      <p:sp>
        <p:nvSpPr>
          <p:cNvPr id="16" name="TextBox 15"/>
          <p:cNvSpPr txBox="1"/>
          <p:nvPr/>
        </p:nvSpPr>
        <p:spPr>
          <a:xfrm>
            <a:off x="838200" y="2266950"/>
            <a:ext cx="6477000" cy="553998"/>
          </a:xfrm>
          <a:prstGeom prst="rect">
            <a:avLst/>
          </a:prstGeom>
          <a:noFill/>
        </p:spPr>
        <p:txBody>
          <a:bodyPr wrap="square" rtlCol="0">
            <a:spAutoFit/>
          </a:bodyPr>
          <a:lstStyle/>
          <a:p>
            <a:pPr algn="just"/>
            <a:r>
              <a:rPr lang="en-US" sz="1500" dirty="0" smtClean="0">
                <a:latin typeface="High Tower Text" panose="02040502050506030303" pitchFamily="18" charset="0"/>
              </a:rPr>
              <a:t>In most engineering CAD programs you simply type in a command such as “List” and select the object. </a:t>
            </a:r>
            <a:endParaRPr lang="en-US" sz="1500" dirty="0">
              <a:latin typeface="High Tower Text" panose="02040502050506030303" pitchFamily="18" charset="0"/>
            </a:endParaRPr>
          </a:p>
        </p:txBody>
      </p:sp>
      <p:sp>
        <p:nvSpPr>
          <p:cNvPr id="33" name="TextBox 32"/>
          <p:cNvSpPr txBox="1"/>
          <p:nvPr/>
        </p:nvSpPr>
        <p:spPr>
          <a:xfrm>
            <a:off x="6781800" y="3121155"/>
            <a:ext cx="1741399" cy="1015663"/>
          </a:xfrm>
          <a:prstGeom prst="rect">
            <a:avLst/>
          </a:prstGeom>
          <a:noFill/>
        </p:spPr>
        <p:txBody>
          <a:bodyPr wrap="square" rtlCol="0">
            <a:spAutoFit/>
          </a:bodyPr>
          <a:lstStyle>
            <a:defPPr>
              <a:defRPr lang="en-US"/>
            </a:defPPr>
            <a:lvl1pPr>
              <a:defRPr sz="1500">
                <a:latin typeface="High Tower Text" panose="02040502050506030303" pitchFamily="18" charset="0"/>
              </a:defRPr>
            </a:lvl1pPr>
          </a:lstStyle>
          <a:p>
            <a:r>
              <a:rPr lang="en-US" dirty="0" smtClean="0"/>
              <a:t>Calculated Volume</a:t>
            </a:r>
          </a:p>
          <a:p>
            <a:r>
              <a:rPr lang="en-US" dirty="0" smtClean="0"/>
              <a:t>is displayed.</a:t>
            </a:r>
          </a:p>
          <a:p>
            <a:r>
              <a:rPr lang="en-US" dirty="0" smtClean="0"/>
              <a:t>V= l x w x h</a:t>
            </a:r>
          </a:p>
          <a:p>
            <a:r>
              <a:rPr lang="en-US" dirty="0" smtClean="0"/>
              <a:t>= [sum] cu. ft.</a:t>
            </a:r>
            <a:endParaRPr lang="en-US" dirty="0"/>
          </a:p>
        </p:txBody>
      </p:sp>
      <p:sp>
        <p:nvSpPr>
          <p:cNvPr id="34" name="TextBox 33"/>
          <p:cNvSpPr txBox="1"/>
          <p:nvPr/>
        </p:nvSpPr>
        <p:spPr>
          <a:xfrm>
            <a:off x="990600" y="3236572"/>
            <a:ext cx="2576406" cy="323165"/>
          </a:xfrm>
          <a:prstGeom prst="rect">
            <a:avLst/>
          </a:prstGeom>
          <a:noFill/>
        </p:spPr>
        <p:txBody>
          <a:bodyPr wrap="square" rtlCol="0">
            <a:spAutoFit/>
          </a:bodyPr>
          <a:lstStyle>
            <a:defPPr>
              <a:defRPr lang="en-US"/>
            </a:defPPr>
            <a:lvl1pPr>
              <a:defRPr sz="1500">
                <a:latin typeface="High Tower Text" panose="02040502050506030303" pitchFamily="18" charset="0"/>
              </a:defRPr>
            </a:lvl1pPr>
          </a:lstStyle>
          <a:p>
            <a:r>
              <a:rPr lang="en-US" dirty="0" smtClean="0"/>
              <a:t>Select entire object </a:t>
            </a:r>
            <a:endParaRPr lang="en-US" dirty="0"/>
          </a:p>
        </p:txBody>
      </p:sp>
      <p:pic>
        <p:nvPicPr>
          <p:cNvPr id="35" name="Picture 29" descr="C:\Users\Wm\AppData\Local\Microsoft\Windows\INetCache\IE\19JO6RIN\605px-Octahedron.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3000" y="2876550"/>
            <a:ext cx="1523999" cy="1508885"/>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7" descr="C:\Users\Wm\AppData\Local\Microsoft\Windows\INetCache\IE\WTPM3J7F\SinShellExampleFigure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1800" y="2934238"/>
            <a:ext cx="1676400" cy="13935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3458183"/>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100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1000"/>
                                        <p:tgtEl>
                                          <p:spTgt spid="16"/>
                                        </p:tgtEl>
                                      </p:cBhvr>
                                    </p:animEffect>
                                  </p:childTnLst>
                                </p:cTn>
                              </p:par>
                            </p:childTnLst>
                          </p:cTn>
                        </p:par>
                        <p:par>
                          <p:cTn id="11" fill="hold">
                            <p:stCondLst>
                              <p:cond delay="2000"/>
                            </p:stCondLst>
                            <p:childTnLst>
                              <p:par>
                                <p:cTn id="12" presetID="22" presetClass="entr" presetSubtype="1" fill="hold" nodeType="afterEffect">
                                  <p:stCondLst>
                                    <p:cond delay="500"/>
                                  </p:stCondLst>
                                  <p:childTnLst>
                                    <p:set>
                                      <p:cBhvr>
                                        <p:cTn id="13" dur="1" fill="hold">
                                          <p:stCondLst>
                                            <p:cond delay="0"/>
                                          </p:stCondLst>
                                        </p:cTn>
                                        <p:tgtEl>
                                          <p:spTgt spid="36"/>
                                        </p:tgtEl>
                                        <p:attrNameLst>
                                          <p:attrName>style.visibility</p:attrName>
                                        </p:attrNameLst>
                                      </p:cBhvr>
                                      <p:to>
                                        <p:strVal val="visible"/>
                                      </p:to>
                                    </p:set>
                                    <p:animEffect transition="in" filter="wipe(up)">
                                      <p:cBhvr>
                                        <p:cTn id="14" dur="1000"/>
                                        <p:tgtEl>
                                          <p:spTgt spid="36"/>
                                        </p:tgtEl>
                                      </p:cBhvr>
                                    </p:animEffect>
                                  </p:childTnLst>
                                </p:cTn>
                              </p:par>
                              <p:par>
                                <p:cTn id="15" presetID="19" presetClass="emph" presetSubtype="0" fill="hold" nodeType="withEffect">
                                  <p:stCondLst>
                                    <p:cond delay="500"/>
                                  </p:stCondLst>
                                  <p:childTnLst>
                                    <p:animClr clrSpc="rgb" dir="cw">
                                      <p:cBhvr override="childStyle">
                                        <p:cTn id="16" dur="1000" fill="hold"/>
                                        <p:tgtEl>
                                          <p:spTgt spid="36"/>
                                        </p:tgtEl>
                                        <p:attrNameLst>
                                          <p:attrName>style.color</p:attrName>
                                        </p:attrNameLst>
                                      </p:cBhvr>
                                      <p:to>
                                        <a:schemeClr val="accent2"/>
                                      </p:to>
                                    </p:animClr>
                                    <p:animClr clrSpc="rgb" dir="cw">
                                      <p:cBhvr>
                                        <p:cTn id="17" dur="1000" fill="hold"/>
                                        <p:tgtEl>
                                          <p:spTgt spid="36"/>
                                        </p:tgtEl>
                                        <p:attrNameLst>
                                          <p:attrName>fillcolor</p:attrName>
                                        </p:attrNameLst>
                                      </p:cBhvr>
                                      <p:to>
                                        <a:schemeClr val="accent2"/>
                                      </p:to>
                                    </p:animClr>
                                    <p:set>
                                      <p:cBhvr>
                                        <p:cTn id="18" dur="1000" fill="hold"/>
                                        <p:tgtEl>
                                          <p:spTgt spid="36"/>
                                        </p:tgtEl>
                                        <p:attrNameLst>
                                          <p:attrName>fill.type</p:attrName>
                                        </p:attrNameLst>
                                      </p:cBhvr>
                                      <p:to>
                                        <p:strVal val="solid"/>
                                      </p:to>
                                    </p:set>
                                    <p:set>
                                      <p:cBhvr>
                                        <p:cTn id="19" dur="1000" fill="hold"/>
                                        <p:tgtEl>
                                          <p:spTgt spid="36"/>
                                        </p:tgtEl>
                                        <p:attrNameLst>
                                          <p:attrName>fill.on</p:attrName>
                                        </p:attrNameLst>
                                      </p:cBhvr>
                                      <p:to>
                                        <p:strVal val="true"/>
                                      </p:to>
                                    </p:set>
                                  </p:childTnLst>
                                </p:cTn>
                              </p:par>
                            </p:childTnLst>
                          </p:cTn>
                        </p:par>
                        <p:par>
                          <p:cTn id="20" fill="hold">
                            <p:stCondLst>
                              <p:cond delay="3500"/>
                            </p:stCondLst>
                            <p:childTnLst>
                              <p:par>
                                <p:cTn id="21" presetID="22" presetClass="entr" presetSubtype="1" fill="hold" nodeType="afterEffect">
                                  <p:stCondLst>
                                    <p:cond delay="1000"/>
                                  </p:stCondLst>
                                  <p:childTnLst>
                                    <p:set>
                                      <p:cBhvr>
                                        <p:cTn id="22" dur="1" fill="hold">
                                          <p:stCondLst>
                                            <p:cond delay="0"/>
                                          </p:stCondLst>
                                        </p:cTn>
                                        <p:tgtEl>
                                          <p:spTgt spid="35"/>
                                        </p:tgtEl>
                                        <p:attrNameLst>
                                          <p:attrName>style.visibility</p:attrName>
                                        </p:attrNameLst>
                                      </p:cBhvr>
                                      <p:to>
                                        <p:strVal val="visible"/>
                                      </p:to>
                                    </p:set>
                                    <p:animEffect transition="in" filter="wipe(up)">
                                      <p:cBhvr>
                                        <p:cTn id="23" dur="1000"/>
                                        <p:tgtEl>
                                          <p:spTgt spid="35"/>
                                        </p:tgtEl>
                                      </p:cBhvr>
                                    </p:animEffect>
                                  </p:childTnLst>
                                </p:cTn>
                              </p:par>
                            </p:childTnLst>
                          </p:cTn>
                        </p:par>
                        <p:par>
                          <p:cTn id="24" fill="hold">
                            <p:stCondLst>
                              <p:cond delay="5500"/>
                            </p:stCondLst>
                            <p:childTnLst>
                              <p:par>
                                <p:cTn id="25" presetID="8" presetClass="emph" presetSubtype="0" fill="hold" nodeType="afterEffect">
                                  <p:stCondLst>
                                    <p:cond delay="500"/>
                                  </p:stCondLst>
                                  <p:childTnLst>
                                    <p:animRot by="21600000">
                                      <p:cBhvr>
                                        <p:cTn id="26" dur="3000" fill="hold"/>
                                        <p:tgtEl>
                                          <p:spTgt spid="35"/>
                                        </p:tgtEl>
                                        <p:attrNameLst>
                                          <p:attrName>r</p:attrName>
                                        </p:attrNameLst>
                                      </p:cBhvr>
                                    </p:animRot>
                                  </p:childTnLst>
                                </p:cTn>
                              </p:par>
                            </p:childTnLst>
                          </p:cTn>
                        </p:par>
                        <p:par>
                          <p:cTn id="27" fill="hold">
                            <p:stCondLst>
                              <p:cond delay="9000"/>
                            </p:stCondLst>
                            <p:childTnLst>
                              <p:par>
                                <p:cTn id="28" presetID="10" presetClass="entr" presetSubtype="0" fill="hold" grpId="0" nodeType="afterEffect">
                                  <p:stCondLst>
                                    <p:cond delay="150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2000"/>
                                        <p:tgtEl>
                                          <p:spTgt spid="34"/>
                                        </p:tgtEl>
                                      </p:cBhvr>
                                    </p:animEffect>
                                  </p:childTnLst>
                                </p:cTn>
                              </p:par>
                            </p:childTnLst>
                          </p:cTn>
                        </p:par>
                        <p:par>
                          <p:cTn id="31" fill="hold">
                            <p:stCondLst>
                              <p:cond delay="12500"/>
                            </p:stCondLst>
                            <p:childTnLst>
                              <p:par>
                                <p:cTn id="32" presetID="10" presetClass="entr" presetSubtype="0" fill="hold" grpId="0" nodeType="afterEffect">
                                  <p:stCondLst>
                                    <p:cond delay="1000"/>
                                  </p:stCondLst>
                                  <p:childTnLst>
                                    <p:set>
                                      <p:cBhvr>
                                        <p:cTn id="33" dur="1" fill="hold">
                                          <p:stCondLst>
                                            <p:cond delay="0"/>
                                          </p:stCondLst>
                                        </p:cTn>
                                        <p:tgtEl>
                                          <p:spTgt spid="33"/>
                                        </p:tgtEl>
                                        <p:attrNameLst>
                                          <p:attrName>style.visibility</p:attrName>
                                        </p:attrNameLst>
                                      </p:cBhvr>
                                      <p:to>
                                        <p:strVal val="visible"/>
                                      </p:to>
                                    </p:set>
                                    <p:animEffect transition="in" filter="fade">
                                      <p:cBhvr>
                                        <p:cTn id="34" dur="1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1"/>
      <p:bldP spid="16" grpId="0"/>
      <p:bldP spid="33" grpId="0"/>
      <p:bldP spid="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838200" y="1657350"/>
            <a:ext cx="4267200" cy="400110"/>
          </a:xfrm>
          <a:prstGeom prst="rect">
            <a:avLst/>
          </a:prstGeom>
          <a:noFill/>
        </p:spPr>
        <p:txBody>
          <a:bodyPr wrap="square" rtlCol="0">
            <a:spAutoFit/>
          </a:bodyPr>
          <a:lstStyle/>
          <a:p>
            <a:r>
              <a:rPr lang="en-US" sz="2000" b="1" dirty="0" smtClean="0">
                <a:latin typeface="High Tower Text" panose="02040502050506030303" pitchFamily="18" charset="0"/>
              </a:rPr>
              <a:t>Additional Object(s) Information</a:t>
            </a:r>
            <a:endParaRPr lang="en-US" sz="2000" b="1" dirty="0">
              <a:latin typeface="High Tower Text" panose="02040502050506030303" pitchFamily="18" charset="0"/>
            </a:endParaRPr>
          </a:p>
        </p:txBody>
      </p:sp>
      <p:sp>
        <p:nvSpPr>
          <p:cNvPr id="16" name="TextBox 15"/>
          <p:cNvSpPr txBox="1"/>
          <p:nvPr/>
        </p:nvSpPr>
        <p:spPr>
          <a:xfrm>
            <a:off x="838200" y="2343150"/>
            <a:ext cx="7848600" cy="1015663"/>
          </a:xfrm>
          <a:prstGeom prst="rect">
            <a:avLst/>
          </a:prstGeom>
          <a:noFill/>
        </p:spPr>
        <p:txBody>
          <a:bodyPr wrap="square" rtlCol="0">
            <a:spAutoFit/>
          </a:bodyPr>
          <a:lstStyle/>
          <a:p>
            <a:pPr algn="just"/>
            <a:r>
              <a:rPr lang="en-US" sz="1500" dirty="0" smtClean="0">
                <a:latin typeface="High Tower Text" panose="02040502050506030303" pitchFamily="18" charset="0"/>
              </a:rPr>
              <a:t>Information about the drawing and objects can be stored and displayed in the following ways:</a:t>
            </a:r>
          </a:p>
          <a:p>
            <a:pPr algn="just"/>
            <a:endParaRPr lang="en-US" sz="1500" dirty="0" smtClean="0">
              <a:latin typeface="High Tower Text" panose="02040502050506030303" pitchFamily="18" charset="0"/>
            </a:endParaRPr>
          </a:p>
          <a:p>
            <a:pPr algn="just"/>
            <a:r>
              <a:rPr lang="en-US" sz="1500" dirty="0" smtClean="0">
                <a:latin typeface="High Tower Text" panose="02040502050506030303" pitchFamily="18" charset="0"/>
              </a:rPr>
              <a:t>Tables </a:t>
            </a:r>
            <a:r>
              <a:rPr lang="en-US" sz="1500" dirty="0">
                <a:latin typeface="High Tower Text" panose="02040502050506030303" pitchFamily="18" charset="0"/>
              </a:rPr>
              <a:t>can be created and/or inserted (attached) in the drawing</a:t>
            </a:r>
            <a:r>
              <a:rPr lang="en-US" sz="1500" dirty="0" smtClean="0">
                <a:latin typeface="High Tower Text" panose="02040502050506030303" pitchFamily="18" charset="0"/>
              </a:rPr>
              <a:t>.</a:t>
            </a:r>
          </a:p>
          <a:p>
            <a:pPr algn="just"/>
            <a:r>
              <a:rPr lang="en-US" sz="1500" dirty="0" smtClean="0">
                <a:latin typeface="High Tower Text" panose="02040502050506030303" pitchFamily="18" charset="0"/>
              </a:rPr>
              <a:t>Information </a:t>
            </a:r>
            <a:r>
              <a:rPr lang="en-US" sz="1500" dirty="0">
                <a:latin typeface="High Tower Text" panose="02040502050506030303" pitchFamily="18" charset="0"/>
              </a:rPr>
              <a:t>can be embedded into the objects themselves, called Block </a:t>
            </a:r>
            <a:r>
              <a:rPr lang="en-US" sz="1500" dirty="0" smtClean="0">
                <a:latin typeface="High Tower Text" panose="02040502050506030303" pitchFamily="18" charset="0"/>
              </a:rPr>
              <a:t>Attributes.</a:t>
            </a:r>
            <a:endParaRPr lang="en-US" sz="1500" dirty="0">
              <a:latin typeface="High Tower Text" panose="02040502050506030303" pitchFamily="18" charset="0"/>
            </a:endParaRPr>
          </a:p>
        </p:txBody>
      </p:sp>
    </p:spTree>
    <p:extLst>
      <p:ext uri="{BB962C8B-B14F-4D97-AF65-F5344CB8AC3E}">
        <p14:creationId xmlns:p14="http://schemas.microsoft.com/office/powerpoint/2010/main" val="4231215117"/>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100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1"/>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838200" y="1657350"/>
            <a:ext cx="1905000" cy="400110"/>
          </a:xfrm>
          <a:prstGeom prst="rect">
            <a:avLst/>
          </a:prstGeom>
          <a:noFill/>
        </p:spPr>
        <p:txBody>
          <a:bodyPr wrap="square" rtlCol="0">
            <a:spAutoFit/>
          </a:bodyPr>
          <a:lstStyle/>
          <a:p>
            <a:r>
              <a:rPr lang="en-US" sz="2000" b="1" dirty="0" smtClean="0">
                <a:latin typeface="High Tower Text" panose="02040502050506030303" pitchFamily="18" charset="0"/>
              </a:rPr>
              <a:t>Tables</a:t>
            </a:r>
            <a:endParaRPr lang="en-US" sz="2000" b="1" dirty="0">
              <a:latin typeface="High Tower Text" panose="02040502050506030303" pitchFamily="18" charset="0"/>
            </a:endParaRPr>
          </a:p>
        </p:txBody>
      </p:sp>
      <p:sp>
        <p:nvSpPr>
          <p:cNvPr id="16" name="TextBox 15"/>
          <p:cNvSpPr txBox="1"/>
          <p:nvPr/>
        </p:nvSpPr>
        <p:spPr>
          <a:xfrm>
            <a:off x="2209800" y="2114550"/>
            <a:ext cx="4724400" cy="784830"/>
          </a:xfrm>
          <a:prstGeom prst="rect">
            <a:avLst/>
          </a:prstGeom>
          <a:noFill/>
        </p:spPr>
        <p:txBody>
          <a:bodyPr wrap="square" rtlCol="0">
            <a:spAutoFit/>
          </a:bodyPr>
          <a:lstStyle/>
          <a:p>
            <a:pPr algn="just"/>
            <a:r>
              <a:rPr lang="en-US" sz="1500" dirty="0">
                <a:latin typeface="High Tower Text" panose="02040502050506030303" pitchFamily="18" charset="0"/>
              </a:rPr>
              <a:t>A table is a compound object that contains data in rows and columns. It can be created from an empty table or a </a:t>
            </a:r>
            <a:r>
              <a:rPr lang="en-US" sz="1500" dirty="0" smtClean="0">
                <a:latin typeface="High Tower Text" panose="02040502050506030303" pitchFamily="18" charset="0"/>
              </a:rPr>
              <a:t>predesign template.</a:t>
            </a:r>
            <a:endParaRPr lang="en-US" sz="1500" i="1" u="sng" dirty="0">
              <a:latin typeface="High Tower Text" panose="02040502050506030303"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201368528"/>
              </p:ext>
            </p:extLst>
          </p:nvPr>
        </p:nvGraphicFramePr>
        <p:xfrm>
          <a:off x="1942293" y="2952750"/>
          <a:ext cx="5227437" cy="1402080"/>
        </p:xfrm>
        <a:graphic>
          <a:graphicData uri="http://schemas.openxmlformats.org/drawingml/2006/table">
            <a:tbl>
              <a:tblPr firstRow="1" bandRow="1">
                <a:tableStyleId>{D7AC3CCA-C797-4891-BE02-D94E43425B78}</a:tableStyleId>
              </a:tblPr>
              <a:tblGrid>
                <a:gridCol w="1118860"/>
                <a:gridCol w="1147436"/>
                <a:gridCol w="1721154"/>
                <a:gridCol w="1239987"/>
              </a:tblGrid>
              <a:tr h="516172">
                <a:tc>
                  <a:txBody>
                    <a:bodyPr/>
                    <a:lstStyle/>
                    <a:p>
                      <a:pPr algn="ctr"/>
                      <a:r>
                        <a:rPr lang="en-US" sz="1400" dirty="0" smtClean="0">
                          <a:latin typeface="Arial" panose="020B0604020202020204" pitchFamily="34" charset="0"/>
                          <a:cs typeface="Arial" panose="020B0604020202020204" pitchFamily="34" charset="0"/>
                        </a:rPr>
                        <a:t>Drawing</a:t>
                      </a:r>
                    </a:p>
                  </a:txBody>
                  <a:tcPr/>
                </a:tc>
                <a:tc>
                  <a:txBody>
                    <a:bodyPr/>
                    <a:lstStyle/>
                    <a:p>
                      <a:pPr algn="ctr"/>
                      <a:r>
                        <a:rPr lang="en-US" sz="1400" dirty="0" smtClean="0">
                          <a:latin typeface="Arial" panose="020B0604020202020204" pitchFamily="34" charset="0"/>
                          <a:cs typeface="Arial" panose="020B0604020202020204" pitchFamily="34" charset="0"/>
                        </a:rPr>
                        <a:t>Discipline</a:t>
                      </a:r>
                    </a:p>
                    <a:p>
                      <a:endParaRPr lang="en-US" dirty="0"/>
                    </a:p>
                  </a:txBody>
                  <a:tcPr/>
                </a:tc>
                <a:tc>
                  <a:txBody>
                    <a:bodyPr/>
                    <a:lstStyle/>
                    <a:p>
                      <a:pPr algn="ctr"/>
                      <a:r>
                        <a:rPr lang="en-US" sz="1400" dirty="0" smtClean="0">
                          <a:latin typeface="Arial" panose="020B0604020202020204" pitchFamily="34" charset="0"/>
                          <a:cs typeface="Arial" panose="020B0604020202020204" pitchFamily="34" charset="0"/>
                        </a:rPr>
                        <a:t>Number of sheets</a:t>
                      </a:r>
                    </a:p>
                    <a:p>
                      <a:endParaRPr lang="en-US" sz="1400" b="0" dirty="0">
                        <a:latin typeface="Arial" panose="020B0604020202020204" pitchFamily="34" charset="0"/>
                        <a:cs typeface="Arial" panose="020B0604020202020204" pitchFamily="34" charset="0"/>
                      </a:endParaRPr>
                    </a:p>
                  </a:txBody>
                  <a:tcPr/>
                </a:tc>
                <a:tc>
                  <a:txBody>
                    <a:bodyPr/>
                    <a:lstStyle/>
                    <a:p>
                      <a:pPr algn="ctr"/>
                      <a:r>
                        <a:rPr lang="en-US" sz="1400" dirty="0" smtClean="0">
                          <a:latin typeface="Arial" panose="020B0604020202020204" pitchFamily="34" charset="0"/>
                          <a:cs typeface="Arial" panose="020B0604020202020204" pitchFamily="34" charset="0"/>
                        </a:rPr>
                        <a:t>% Complete</a:t>
                      </a:r>
                    </a:p>
                    <a:p>
                      <a:endParaRPr lang="en-US" sz="1400" dirty="0"/>
                    </a:p>
                  </a:txBody>
                  <a:tcPr/>
                </a:tc>
              </a:tr>
              <a:tr h="244502">
                <a:tc>
                  <a:txBody>
                    <a:bodyPr/>
                    <a:lstStyle/>
                    <a:p>
                      <a:pPr algn="ctr"/>
                      <a:r>
                        <a:rPr lang="en-US" sz="1200" baseline="0" dirty="0" smtClean="0">
                          <a:latin typeface="Arial" panose="020B0604020202020204" pitchFamily="34" charset="0"/>
                          <a:cs typeface="Arial" panose="020B0604020202020204" pitchFamily="34" charset="0"/>
                        </a:rPr>
                        <a:t>A-101</a:t>
                      </a:r>
                    </a:p>
                  </a:txBody>
                  <a:tcPr/>
                </a:tc>
                <a:tc>
                  <a:txBody>
                    <a:bodyPr/>
                    <a:lstStyle/>
                    <a:p>
                      <a:r>
                        <a:rPr lang="en-US" sz="1200" baseline="0" dirty="0" smtClean="0">
                          <a:latin typeface="Arial" panose="020B0604020202020204" pitchFamily="34" charset="0"/>
                          <a:cs typeface="Arial" panose="020B0604020202020204" pitchFamily="34" charset="0"/>
                        </a:rPr>
                        <a:t>Architectural</a:t>
                      </a:r>
                    </a:p>
                  </a:txBody>
                  <a:tcPr/>
                </a:tc>
                <a:tc>
                  <a:txBody>
                    <a:bodyPr/>
                    <a:lstStyle/>
                    <a:p>
                      <a:pPr algn="ctr"/>
                      <a:r>
                        <a:rPr lang="en-US" sz="1200" baseline="0" dirty="0" smtClean="0">
                          <a:latin typeface="Arial" panose="020B0604020202020204" pitchFamily="34" charset="0"/>
                          <a:cs typeface="Arial" panose="020B0604020202020204" pitchFamily="34" charset="0"/>
                        </a:rPr>
                        <a:t>100</a:t>
                      </a:r>
                      <a:endParaRPr lang="en-US" sz="1200" baseline="0" dirty="0">
                        <a:latin typeface="Arial" panose="020B0604020202020204" pitchFamily="34" charset="0"/>
                        <a:cs typeface="Arial" panose="020B0604020202020204" pitchFamily="34" charset="0"/>
                      </a:endParaRPr>
                    </a:p>
                  </a:txBody>
                  <a:tcPr/>
                </a:tc>
                <a:tc>
                  <a:txBody>
                    <a:bodyPr/>
                    <a:lstStyle/>
                    <a:p>
                      <a:pPr algn="ctr"/>
                      <a:r>
                        <a:rPr lang="en-US" sz="1200" baseline="0" dirty="0" smtClean="0">
                          <a:latin typeface="Arial" panose="020B0604020202020204" pitchFamily="34" charset="0"/>
                          <a:cs typeface="Arial" panose="020B0604020202020204" pitchFamily="34" charset="0"/>
                        </a:rPr>
                        <a:t>80%</a:t>
                      </a:r>
                    </a:p>
                  </a:txBody>
                  <a:tcPr/>
                </a:tc>
              </a:tr>
              <a:tr h="244502">
                <a:tc>
                  <a:txBody>
                    <a:bodyPr/>
                    <a:lstStyle/>
                    <a:p>
                      <a:pPr algn="ctr"/>
                      <a:r>
                        <a:rPr lang="en-US" sz="1200" baseline="0" dirty="0" smtClean="0">
                          <a:latin typeface="Arial" panose="020B0604020202020204" pitchFamily="34" charset="0"/>
                          <a:cs typeface="Arial" panose="020B0604020202020204" pitchFamily="34" charset="0"/>
                        </a:rPr>
                        <a:t>C-200</a:t>
                      </a:r>
                      <a:endParaRPr lang="en-US" sz="1200" baseline="0" dirty="0">
                        <a:latin typeface="Arial" panose="020B0604020202020204" pitchFamily="34" charset="0"/>
                        <a:cs typeface="Arial" panose="020B0604020202020204" pitchFamily="34" charset="0"/>
                      </a:endParaRPr>
                    </a:p>
                  </a:txBody>
                  <a:tcPr/>
                </a:tc>
                <a:tc>
                  <a:txBody>
                    <a:bodyPr/>
                    <a:lstStyle/>
                    <a:p>
                      <a:r>
                        <a:rPr lang="en-US" sz="1200" baseline="0" dirty="0" smtClean="0">
                          <a:latin typeface="Arial" panose="020B0604020202020204" pitchFamily="34" charset="0"/>
                          <a:cs typeface="Arial" panose="020B0604020202020204" pitchFamily="34" charset="0"/>
                        </a:rPr>
                        <a:t>Civil</a:t>
                      </a:r>
                      <a:endParaRPr lang="en-US" sz="1200" baseline="0" dirty="0">
                        <a:latin typeface="Arial" panose="020B0604020202020204" pitchFamily="34" charset="0"/>
                        <a:cs typeface="Arial" panose="020B0604020202020204" pitchFamily="34" charset="0"/>
                      </a:endParaRPr>
                    </a:p>
                  </a:txBody>
                  <a:tcPr/>
                </a:tc>
                <a:tc>
                  <a:txBody>
                    <a:bodyPr/>
                    <a:lstStyle/>
                    <a:p>
                      <a:pPr algn="ctr"/>
                      <a:r>
                        <a:rPr lang="en-US" sz="1200" baseline="0" dirty="0" smtClean="0">
                          <a:latin typeface="Arial" panose="020B0604020202020204" pitchFamily="34" charset="0"/>
                          <a:cs typeface="Arial" panose="020B0604020202020204" pitchFamily="34" charset="0"/>
                        </a:rPr>
                        <a:t>150</a:t>
                      </a:r>
                      <a:endParaRPr lang="en-US" sz="1200" baseline="0" dirty="0">
                        <a:latin typeface="Arial" panose="020B0604020202020204" pitchFamily="34" charset="0"/>
                        <a:cs typeface="Arial" panose="020B0604020202020204" pitchFamily="34" charset="0"/>
                      </a:endParaRPr>
                    </a:p>
                  </a:txBody>
                  <a:tcPr/>
                </a:tc>
                <a:tc>
                  <a:txBody>
                    <a:bodyPr/>
                    <a:lstStyle/>
                    <a:p>
                      <a:pPr algn="ctr"/>
                      <a:r>
                        <a:rPr lang="en-US" sz="1200" baseline="0" dirty="0" smtClean="0">
                          <a:latin typeface="Arial" panose="020B0604020202020204" pitchFamily="34" charset="0"/>
                          <a:cs typeface="Arial" panose="020B0604020202020204" pitchFamily="34" charset="0"/>
                        </a:rPr>
                        <a:t>60%</a:t>
                      </a:r>
                      <a:endParaRPr lang="en-US" sz="1200" baseline="0" dirty="0">
                        <a:latin typeface="Arial" panose="020B0604020202020204" pitchFamily="34" charset="0"/>
                        <a:cs typeface="Arial" panose="020B0604020202020204" pitchFamily="34" charset="0"/>
                      </a:endParaRPr>
                    </a:p>
                  </a:txBody>
                  <a:tcPr/>
                </a:tc>
              </a:tr>
              <a:tr h="244502">
                <a:tc>
                  <a:txBody>
                    <a:bodyPr/>
                    <a:lstStyle/>
                    <a:p>
                      <a:pPr algn="ctr"/>
                      <a:r>
                        <a:rPr lang="en-US" sz="1200" baseline="0" dirty="0" smtClean="0">
                          <a:latin typeface="Arial" panose="020B0604020202020204" pitchFamily="34" charset="0"/>
                          <a:cs typeface="Arial" panose="020B0604020202020204" pitchFamily="34" charset="0"/>
                        </a:rPr>
                        <a:t>E-100</a:t>
                      </a:r>
                      <a:endParaRPr lang="en-US" sz="1200" baseline="0" dirty="0">
                        <a:latin typeface="Arial" panose="020B0604020202020204" pitchFamily="34" charset="0"/>
                        <a:cs typeface="Arial" panose="020B0604020202020204" pitchFamily="34" charset="0"/>
                      </a:endParaRPr>
                    </a:p>
                  </a:txBody>
                  <a:tcPr/>
                </a:tc>
                <a:tc>
                  <a:txBody>
                    <a:bodyPr/>
                    <a:lstStyle/>
                    <a:p>
                      <a:r>
                        <a:rPr lang="en-US" sz="1200" baseline="0" dirty="0" smtClean="0">
                          <a:latin typeface="Arial" panose="020B0604020202020204" pitchFamily="34" charset="0"/>
                          <a:cs typeface="Arial" panose="020B0604020202020204" pitchFamily="34" charset="0"/>
                        </a:rPr>
                        <a:t>Electrical</a:t>
                      </a:r>
                      <a:endParaRPr lang="en-US" sz="1200" baseline="0" dirty="0">
                        <a:latin typeface="Arial" panose="020B0604020202020204" pitchFamily="34" charset="0"/>
                        <a:cs typeface="Arial" panose="020B0604020202020204" pitchFamily="34" charset="0"/>
                      </a:endParaRPr>
                    </a:p>
                  </a:txBody>
                  <a:tcPr/>
                </a:tc>
                <a:tc>
                  <a:txBody>
                    <a:bodyPr/>
                    <a:lstStyle/>
                    <a:p>
                      <a:pPr algn="ctr"/>
                      <a:r>
                        <a:rPr lang="en-US" sz="1200" baseline="0" dirty="0" smtClean="0">
                          <a:latin typeface="Arial" panose="020B0604020202020204" pitchFamily="34" charset="0"/>
                          <a:cs typeface="Arial" panose="020B0604020202020204" pitchFamily="34" charset="0"/>
                        </a:rPr>
                        <a:t>125</a:t>
                      </a:r>
                      <a:endParaRPr lang="en-US" sz="1200" baseline="0" dirty="0">
                        <a:latin typeface="Arial" panose="020B0604020202020204" pitchFamily="34" charset="0"/>
                        <a:cs typeface="Arial" panose="020B0604020202020204" pitchFamily="34" charset="0"/>
                      </a:endParaRPr>
                    </a:p>
                  </a:txBody>
                  <a:tcPr/>
                </a:tc>
                <a:tc>
                  <a:txBody>
                    <a:bodyPr/>
                    <a:lstStyle/>
                    <a:p>
                      <a:pPr algn="ctr"/>
                      <a:r>
                        <a:rPr lang="en-US" sz="1200" baseline="0" dirty="0" smtClean="0">
                          <a:latin typeface="Arial" panose="020B0604020202020204" pitchFamily="34" charset="0"/>
                          <a:cs typeface="Arial" panose="020B0604020202020204" pitchFamily="34" charset="0"/>
                        </a:rPr>
                        <a:t>50%</a:t>
                      </a:r>
                      <a:endParaRPr lang="en-US" sz="1200" baseline="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2111057731"/>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100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1000"/>
                                        <p:tgtEl>
                                          <p:spTgt spid="16"/>
                                        </p:tgtEl>
                                      </p:cBhvr>
                                    </p:animEffect>
                                  </p:childTnLst>
                                </p:cTn>
                              </p:par>
                            </p:childTnLst>
                          </p:cTn>
                        </p:par>
                        <p:par>
                          <p:cTn id="11" fill="hold">
                            <p:stCondLst>
                              <p:cond delay="20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1"/>
      <p:bldP spid="16" grpId="0"/>
    </p:bldLst>
  </p:timing>
</p:sld>
</file>

<file path=ppt/theme/theme1.xml><?xml version="1.0" encoding="utf-8"?>
<a:theme xmlns:a="http://schemas.openxmlformats.org/drawingml/2006/main" name="Theme for CADtastic 2015_Parts n_Composite">
  <a:themeElements>
    <a:clrScheme name="Custom 1">
      <a:dk1>
        <a:sysClr val="windowText" lastClr="000000"/>
      </a:dk1>
      <a:lt1>
        <a:sysClr val="window" lastClr="FFFFFF"/>
      </a:lt1>
      <a:dk2>
        <a:srgbClr val="4E3B30"/>
      </a:dk2>
      <a:lt2>
        <a:srgbClr val="FFFFFF"/>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 for CADtastic 2015_Parts n_Composite</Template>
  <TotalTime>6952</TotalTime>
  <Words>524</Words>
  <Application>Microsoft Office PowerPoint</Application>
  <PresentationFormat>On-screen Show (16:9)</PresentationFormat>
  <Paragraphs>109</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Theme for CADtastic 2015_Parts n_Composite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William</dc:creator>
  <cp:lastModifiedBy>Wm</cp:lastModifiedBy>
  <cp:revision>516</cp:revision>
  <cp:lastPrinted>2013-10-29T17:45:26Z</cp:lastPrinted>
  <dcterms:created xsi:type="dcterms:W3CDTF">2011-10-24T19:56:21Z</dcterms:created>
  <dcterms:modified xsi:type="dcterms:W3CDTF">2016-02-10T19:21:40Z</dcterms:modified>
</cp:coreProperties>
</file>