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39" r:id="rId2"/>
    <p:sldId id="338" r:id="rId3"/>
    <p:sldId id="318" r:id="rId4"/>
    <p:sldId id="323" r:id="rId5"/>
    <p:sldId id="324" r:id="rId6"/>
    <p:sldId id="327" r:id="rId7"/>
    <p:sldId id="326" r:id="rId8"/>
    <p:sldId id="325" r:id="rId9"/>
    <p:sldId id="328" r:id="rId10"/>
    <p:sldId id="329" r:id="rId11"/>
    <p:sldId id="330" r:id="rId12"/>
    <p:sldId id="332" r:id="rId13"/>
    <p:sldId id="337" r:id="rId14"/>
    <p:sldId id="320" r:id="rId15"/>
    <p:sldId id="333" r:id="rId16"/>
    <p:sldId id="321" r:id="rId17"/>
    <p:sldId id="342" r:id="rId18"/>
    <p:sldId id="343" r:id="rId19"/>
    <p:sldId id="344" r:id="rId20"/>
    <p:sldId id="345" r:id="rId21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CC"/>
    <a:srgbClr val="66CCFF"/>
    <a:srgbClr val="3366CC"/>
    <a:srgbClr val="E5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53" autoAdjust="0"/>
    <p:restoredTop sz="90961" autoAdjust="0"/>
  </p:normalViewPr>
  <p:slideViewPr>
    <p:cSldViewPr snapToObjects="1">
      <p:cViewPr varScale="1">
        <p:scale>
          <a:sx n="135" d="100"/>
          <a:sy n="135" d="100"/>
        </p:scale>
        <p:origin x="-165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3" d="100"/>
          <a:sy n="83" d="100"/>
        </p:scale>
        <p:origin x="-3768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D15217-773D-495C-B87B-4B6EB7DE04E9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0A5935-EFBB-4A58-A4ED-6823340A5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5935-EFBB-4A58-A4ED-6823340A5B1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../slides/slide6.xml"/><Relationship Id="rId18" Type="http://schemas.openxmlformats.org/officeDocument/2006/relationships/slide" Target="../slides/slide1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../slides/slide5.xml"/><Relationship Id="rId17" Type="http://schemas.openxmlformats.org/officeDocument/2006/relationships/slide" Target="../slides/slide10.xml"/><Relationship Id="rId2" Type="http://schemas.openxmlformats.org/officeDocument/2006/relationships/image" Target="../media/image8.jpeg"/><Relationship Id="rId16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slide" Target="../slides/slide3.xml"/><Relationship Id="rId5" Type="http://schemas.openxmlformats.org/officeDocument/2006/relationships/image" Target="../media/image4.png"/><Relationship Id="rId15" Type="http://schemas.openxmlformats.org/officeDocument/2006/relationships/slide" Target="../slides/slide8.xml"/><Relationship Id="rId10" Type="http://schemas.openxmlformats.org/officeDocument/2006/relationships/slide" Target="../slides/slide4.xml"/><Relationship Id="rId4" Type="http://schemas.openxmlformats.org/officeDocument/2006/relationships/image" Target="../media/image3.gif"/><Relationship Id="rId9" Type="http://schemas.openxmlformats.org/officeDocument/2006/relationships/slide" Target="../slides/slide2.xml"/><Relationship Id="rId1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-2096"/>
            <a:ext cx="8837135" cy="51455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 descr="CADlogo-lar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Action Button: Forward or Next 24">
            <a:hlinkClick r:id="" action="ppaction://hlinkshowjump?jump=nextslide" highlightClick="1"/>
          </p:cNvPr>
          <p:cNvSpPr/>
          <p:nvPr userDrawn="1"/>
        </p:nvSpPr>
        <p:spPr>
          <a:xfrm>
            <a:off x="5060469" y="4718506"/>
            <a:ext cx="202586" cy="139244"/>
          </a:xfrm>
          <a:prstGeom prst="actionButtonForwardNext">
            <a:avLst/>
          </a:prstGeom>
          <a:solidFill>
            <a:srgbClr val="0099FF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 userDrawn="1"/>
        </p:nvSpPr>
        <p:spPr>
          <a:xfrm>
            <a:off x="3810001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hlinkClick r:id="" action="ppaction://hlinkshowjump?jump=nextslide"/>
          </p:cNvPr>
          <p:cNvSpPr txBox="1"/>
          <p:nvPr userDrawn="1"/>
        </p:nvSpPr>
        <p:spPr>
          <a:xfrm>
            <a:off x="4685446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Next</a:t>
            </a:r>
            <a:endParaRPr lang="en-US" sz="1050" dirty="0"/>
          </a:p>
        </p:txBody>
      </p:sp>
      <p:sp>
        <p:nvSpPr>
          <p:cNvPr id="30" name="TextBox 29">
            <a:hlinkClick r:id="" action="ppaction://hlinkshowjump?jump=firstslide"/>
          </p:cNvPr>
          <p:cNvSpPr txBox="1"/>
          <p:nvPr userDrawn="1"/>
        </p:nvSpPr>
        <p:spPr>
          <a:xfrm>
            <a:off x="3512465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328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ADlogo-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86200" y="204651"/>
            <a:ext cx="1243290" cy="41443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4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 userDrawn="1"/>
        </p:nvSpPr>
        <p:spPr>
          <a:xfrm>
            <a:off x="5060469" y="4718506"/>
            <a:ext cx="202586" cy="139244"/>
          </a:xfrm>
          <a:prstGeom prst="actionButtonForwardNext">
            <a:avLst/>
          </a:prstGeom>
          <a:solidFill>
            <a:srgbClr val="0099FF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4467198" y="4718506"/>
            <a:ext cx="202586" cy="139244"/>
          </a:xfrm>
          <a:prstGeom prst="actionButtonBackPrevious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 userDrawn="1"/>
        </p:nvSpPr>
        <p:spPr>
          <a:xfrm>
            <a:off x="3810001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hlinkClick r:id="" action="ppaction://hlinkshowjump?jump=previousslide"/>
          </p:cNvPr>
          <p:cNvSpPr txBox="1"/>
          <p:nvPr userDrawn="1"/>
        </p:nvSpPr>
        <p:spPr>
          <a:xfrm>
            <a:off x="4092175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Prev</a:t>
            </a:r>
            <a:endParaRPr lang="en-US" sz="1050" dirty="0"/>
          </a:p>
        </p:txBody>
      </p:sp>
      <p:sp>
        <p:nvSpPr>
          <p:cNvPr id="19" name="TextBox 18">
            <a:hlinkClick r:id="" action="ppaction://hlinkshowjump?jump=nextslide"/>
          </p:cNvPr>
          <p:cNvSpPr txBox="1"/>
          <p:nvPr userDrawn="1"/>
        </p:nvSpPr>
        <p:spPr>
          <a:xfrm>
            <a:off x="4685446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Next</a:t>
            </a:r>
            <a:endParaRPr lang="en-US" sz="1050" dirty="0"/>
          </a:p>
        </p:txBody>
      </p:sp>
      <p:sp>
        <p:nvSpPr>
          <p:cNvPr id="20" name="TextBox 19">
            <a:hlinkClick r:id="" action="ppaction://hlinkshowjump?jump=firstslide"/>
          </p:cNvPr>
          <p:cNvSpPr txBox="1"/>
          <p:nvPr userDrawn="1"/>
        </p:nvSpPr>
        <p:spPr>
          <a:xfrm>
            <a:off x="3512465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-2096"/>
            <a:ext cx="8837135" cy="51455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1066800" y="742950"/>
            <a:ext cx="700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1: </a:t>
            </a:r>
            <a:r>
              <a:rPr lang="en-US" sz="1200" i="1" dirty="0" smtClean="0">
                <a:latin typeface="Swis721 Ex BT" panose="020B0605020202020204" pitchFamily="34" charset="0"/>
              </a:rPr>
              <a:t>Journey on a Voyage to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anose="020B0605020202020204" pitchFamily="34" charset="0"/>
              </a:rPr>
              <a:t>CAD  </a:t>
            </a:r>
            <a:r>
              <a:rPr lang="en-US" sz="1200" dirty="0" smtClean="0">
                <a:latin typeface="Swis721 Ex BT" panose="020B0605020202020204" pitchFamily="34" charset="0"/>
              </a:rPr>
              <a:t>- Computer-Aided Design/Drafting</a:t>
            </a:r>
            <a:endParaRPr lang="en-US" sz="1200" dirty="0">
              <a:latin typeface="Swis721 Ex BT" panose="020B0605020202020204" pitchFamily="34" charset="0"/>
            </a:endParaRPr>
          </a:p>
        </p:txBody>
      </p:sp>
      <p:pic>
        <p:nvPicPr>
          <p:cNvPr id="45" name="Picture 44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Action Button: Forward or Next 47">
            <a:hlinkClick r:id="" action="ppaction://hlinkshowjump?jump=nextslide" highlightClick="1"/>
          </p:cNvPr>
          <p:cNvSpPr/>
          <p:nvPr userDrawn="1"/>
        </p:nvSpPr>
        <p:spPr>
          <a:xfrm>
            <a:off x="5060469" y="4718506"/>
            <a:ext cx="202586" cy="139244"/>
          </a:xfrm>
          <a:prstGeom prst="actionButtonForwardNext">
            <a:avLst/>
          </a:prstGeom>
          <a:solidFill>
            <a:srgbClr val="0099FF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49" name="Action Button: Back or Previous 48">
            <a:hlinkClick r:id="" action="ppaction://hlinkshowjump?jump=previousslide" highlightClick="1"/>
          </p:cNvPr>
          <p:cNvSpPr/>
          <p:nvPr userDrawn="1"/>
        </p:nvSpPr>
        <p:spPr>
          <a:xfrm>
            <a:off x="4467198" y="4718506"/>
            <a:ext cx="202586" cy="139244"/>
          </a:xfrm>
          <a:prstGeom prst="actionButtonBackPrevious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ction Button: Home 49">
            <a:hlinkClick r:id="" action="ppaction://hlinkshowjump?jump=firstslide" highlightClick="1"/>
          </p:cNvPr>
          <p:cNvSpPr/>
          <p:nvPr userDrawn="1"/>
        </p:nvSpPr>
        <p:spPr>
          <a:xfrm>
            <a:off x="3810001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hlinkClick r:id="" action="ppaction://hlinkshowjump?jump=previousslide"/>
          </p:cNvPr>
          <p:cNvSpPr txBox="1"/>
          <p:nvPr userDrawn="1"/>
        </p:nvSpPr>
        <p:spPr>
          <a:xfrm>
            <a:off x="4092175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Prev</a:t>
            </a:r>
            <a:endParaRPr lang="en-US" sz="1050" dirty="0"/>
          </a:p>
        </p:txBody>
      </p:sp>
      <p:sp>
        <p:nvSpPr>
          <p:cNvPr id="52" name="TextBox 51">
            <a:hlinkClick r:id="" action="ppaction://hlinkshowjump?jump=nextslide"/>
          </p:cNvPr>
          <p:cNvSpPr txBox="1"/>
          <p:nvPr userDrawn="1"/>
        </p:nvSpPr>
        <p:spPr>
          <a:xfrm>
            <a:off x="4685446" y="4454442"/>
            <a:ext cx="95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Next</a:t>
            </a:r>
            <a:endParaRPr lang="en-US" sz="1050" dirty="0"/>
          </a:p>
        </p:txBody>
      </p:sp>
      <p:sp>
        <p:nvSpPr>
          <p:cNvPr id="53" name="TextBox 52">
            <a:hlinkClick r:id="" action="ppaction://hlinkshowjump?jump=firstslide"/>
          </p:cNvPr>
          <p:cNvSpPr txBox="1"/>
          <p:nvPr userDrawn="1"/>
        </p:nvSpPr>
        <p:spPr>
          <a:xfrm>
            <a:off x="3512465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293281"/>
            <a:ext cx="481449" cy="635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5750"/>
            <a:ext cx="589111" cy="5669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8150"/>
            <a:ext cx="609600" cy="5791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06" y="4254958"/>
            <a:ext cx="617094" cy="5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096"/>
            <a:ext cx="8991600" cy="51455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 descr="CADlogo-large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293281"/>
            <a:ext cx="481449" cy="635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5750"/>
            <a:ext cx="589111" cy="5669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8150"/>
            <a:ext cx="609600" cy="5791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06" y="4254958"/>
            <a:ext cx="617094" cy="572312"/>
          </a:xfrm>
          <a:prstGeom prst="rect">
            <a:avLst/>
          </a:prstGeom>
        </p:spPr>
      </p:pic>
      <p:sp>
        <p:nvSpPr>
          <p:cNvPr id="25" name="Action Button: Home 24">
            <a:hlinkClick r:id="rId9" action="ppaction://hlinksldjump" highlightClick="1"/>
          </p:cNvPr>
          <p:cNvSpPr/>
          <p:nvPr userDrawn="1"/>
        </p:nvSpPr>
        <p:spPr>
          <a:xfrm>
            <a:off x="4460397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657600" y="3209151"/>
            <a:ext cx="183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400" b="1" u="sng" dirty="0" smtClean="0">
                <a:solidFill>
                  <a:schemeClr val="tx1"/>
                </a:solidFill>
                <a:effectLst/>
              </a:rPr>
              <a:t>Choose Next</a:t>
            </a:r>
            <a:endParaRPr lang="en-US" sz="14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6800" y="742950"/>
            <a:ext cx="700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1: </a:t>
            </a:r>
            <a:r>
              <a:rPr lang="en-US" sz="1200" i="1" dirty="0" smtClean="0">
                <a:latin typeface="Swis721 Ex BT" panose="020B0605020202020204" pitchFamily="34" charset="0"/>
              </a:rPr>
              <a:t>Journey on a Voyage to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anose="020B0605020202020204" pitchFamily="34" charset="0"/>
              </a:rPr>
              <a:t>CAD  </a:t>
            </a:r>
            <a:r>
              <a:rPr lang="en-US" sz="1200" dirty="0" smtClean="0">
                <a:latin typeface="Swis721 Ex BT" panose="020B0605020202020204" pitchFamily="34" charset="0"/>
              </a:rPr>
              <a:t>- Computer-Aided Design/Drafting</a:t>
            </a:r>
            <a:endParaRPr lang="en-US" sz="1200" dirty="0">
              <a:latin typeface="Swis721 Ex BT" panose="020B0605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647181" y="3681474"/>
            <a:ext cx="1162819" cy="253916"/>
            <a:chOff x="2647181" y="3460834"/>
            <a:chExt cx="1162819" cy="253916"/>
          </a:xfrm>
        </p:grpSpPr>
        <p:sp>
          <p:nvSpPr>
            <p:cNvPr id="23" name="Rounded Rectangle 22">
              <a:hlinkClick r:id="rId10" action="ppaction://hlinksldjump"/>
            </p:cNvPr>
            <p:cNvSpPr/>
            <p:nvPr userDrawn="1"/>
          </p:nvSpPr>
          <p:spPr>
            <a:xfrm>
              <a:off x="26963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hlinkClick r:id="rId11" action="ppaction://hlinksldjump"/>
            </p:cNvPr>
            <p:cNvSpPr txBox="1"/>
            <p:nvPr userDrawn="1"/>
          </p:nvSpPr>
          <p:spPr>
            <a:xfrm>
              <a:off x="26471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#2</a:t>
              </a:r>
              <a:endParaRPr lang="en-US" sz="1050" dirty="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3998962" y="3681474"/>
            <a:ext cx="1162819" cy="253916"/>
            <a:chOff x="3998962" y="3460834"/>
            <a:chExt cx="1162819" cy="253916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048162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hlinkClick r:id="rId10" action="ppaction://hlinksldjump"/>
            </p:cNvPr>
            <p:cNvSpPr txBox="1"/>
            <p:nvPr userDrawn="1"/>
          </p:nvSpPr>
          <p:spPr>
            <a:xfrm>
              <a:off x="3998962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#3</a:t>
              </a:r>
              <a:endParaRPr lang="en-US" sz="1050" dirty="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5334000" y="3681474"/>
            <a:ext cx="1162819" cy="253916"/>
            <a:chOff x="5334000" y="3460834"/>
            <a:chExt cx="1162819" cy="253916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53832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12" action="ppaction://hlinksldjump"/>
            </p:cNvPr>
            <p:cNvSpPr txBox="1"/>
            <p:nvPr userDrawn="1"/>
          </p:nvSpPr>
          <p:spPr>
            <a:xfrm>
              <a:off x="53340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#4</a:t>
              </a:r>
              <a:endParaRPr lang="en-US" sz="1050" dirty="0"/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6685781" y="3681474"/>
            <a:ext cx="1162819" cy="253916"/>
            <a:chOff x="6685781" y="3460834"/>
            <a:chExt cx="1162819" cy="253916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67349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hlinkClick r:id="rId13" action="ppaction://hlinksldjump"/>
            </p:cNvPr>
            <p:cNvSpPr txBox="1"/>
            <p:nvPr userDrawn="1"/>
          </p:nvSpPr>
          <p:spPr>
            <a:xfrm>
              <a:off x="66857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#5</a:t>
              </a:r>
              <a:endParaRPr lang="en-US" sz="10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295400" y="4138674"/>
            <a:ext cx="1162819" cy="253916"/>
            <a:chOff x="1295400" y="3460834"/>
            <a:chExt cx="1162819" cy="253916"/>
          </a:xfrm>
        </p:grpSpPr>
        <p:sp>
          <p:nvSpPr>
            <p:cNvPr id="37" name="Rounded Rectangle 36"/>
            <p:cNvSpPr/>
            <p:nvPr userDrawn="1"/>
          </p:nvSpPr>
          <p:spPr>
            <a:xfrm>
              <a:off x="13446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hlinkClick r:id="rId14" action="ppaction://hlinksldjump"/>
            </p:cNvPr>
            <p:cNvSpPr txBox="1"/>
            <p:nvPr userDrawn="1"/>
          </p:nvSpPr>
          <p:spPr>
            <a:xfrm>
              <a:off x="12954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#6</a:t>
              </a:r>
              <a:endParaRPr lang="en-US" sz="1050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2647181" y="4138674"/>
            <a:ext cx="1162819" cy="253916"/>
            <a:chOff x="2647181" y="3460834"/>
            <a:chExt cx="1162819" cy="253916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26963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hlinkClick r:id="rId15" action="ppaction://hlinksldjump"/>
            </p:cNvPr>
            <p:cNvSpPr txBox="1"/>
            <p:nvPr userDrawn="1"/>
          </p:nvSpPr>
          <p:spPr>
            <a:xfrm>
              <a:off x="26471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#7</a:t>
              </a:r>
              <a:endParaRPr lang="en-US" sz="1050" dirty="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998962" y="4138674"/>
            <a:ext cx="1162819" cy="253916"/>
            <a:chOff x="3998962" y="3460834"/>
            <a:chExt cx="1162819" cy="253916"/>
          </a:xfrm>
        </p:grpSpPr>
        <p:sp>
          <p:nvSpPr>
            <p:cNvPr id="43" name="Rounded Rectangle 42"/>
            <p:cNvSpPr/>
            <p:nvPr userDrawn="1"/>
          </p:nvSpPr>
          <p:spPr>
            <a:xfrm>
              <a:off x="4048162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hlinkClick r:id="rId16" action="ppaction://hlinksldjump"/>
            </p:cNvPr>
            <p:cNvSpPr txBox="1"/>
            <p:nvPr userDrawn="1"/>
          </p:nvSpPr>
          <p:spPr>
            <a:xfrm>
              <a:off x="3998962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#8</a:t>
              </a:r>
              <a:endParaRPr lang="en-US" sz="1050" dirty="0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5334000" y="4138674"/>
            <a:ext cx="1162819" cy="253916"/>
            <a:chOff x="5334000" y="3460834"/>
            <a:chExt cx="1162819" cy="253916"/>
          </a:xfrm>
        </p:grpSpPr>
        <p:sp>
          <p:nvSpPr>
            <p:cNvPr id="48" name="Rounded Rectangle 47">
              <a:hlinkClick r:id="rId17" action="ppaction://hlinksldjump"/>
            </p:cNvPr>
            <p:cNvSpPr/>
            <p:nvPr userDrawn="1"/>
          </p:nvSpPr>
          <p:spPr>
            <a:xfrm>
              <a:off x="53832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hlinkClick r:id="rId17" action="ppaction://hlinksldjump"/>
            </p:cNvPr>
            <p:cNvSpPr txBox="1"/>
            <p:nvPr userDrawn="1"/>
          </p:nvSpPr>
          <p:spPr>
            <a:xfrm>
              <a:off x="53340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#9</a:t>
              </a:r>
              <a:endParaRPr lang="en-US" sz="1050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6685781" y="4138674"/>
            <a:ext cx="1162819" cy="253916"/>
            <a:chOff x="6685781" y="3460834"/>
            <a:chExt cx="1162819" cy="253916"/>
          </a:xfrm>
        </p:grpSpPr>
        <p:sp>
          <p:nvSpPr>
            <p:cNvPr id="51" name="Rounded Rectangle 50"/>
            <p:cNvSpPr/>
            <p:nvPr userDrawn="1"/>
          </p:nvSpPr>
          <p:spPr>
            <a:xfrm>
              <a:off x="6734981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hlinkClick r:id="rId18" action="ppaction://hlinksldjump"/>
            </p:cNvPr>
            <p:cNvSpPr txBox="1"/>
            <p:nvPr userDrawn="1"/>
          </p:nvSpPr>
          <p:spPr>
            <a:xfrm>
              <a:off x="6685781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#10</a:t>
              </a:r>
              <a:endParaRPr lang="en-US" sz="1050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1295400" y="3689434"/>
            <a:ext cx="1162819" cy="253916"/>
            <a:chOff x="1295400" y="3460834"/>
            <a:chExt cx="1162819" cy="253916"/>
          </a:xfrm>
        </p:grpSpPr>
        <p:sp>
          <p:nvSpPr>
            <p:cNvPr id="58" name="Rounded Rectangle 57"/>
            <p:cNvSpPr/>
            <p:nvPr userDrawn="1"/>
          </p:nvSpPr>
          <p:spPr>
            <a:xfrm>
              <a:off x="1344600" y="3460834"/>
              <a:ext cx="1066800" cy="2539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hlinkClick r:id="rId9" action="ppaction://hlinksldjump" highlightClick="1"/>
            </p:cNvPr>
            <p:cNvSpPr txBox="1"/>
            <p:nvPr userDrawn="1"/>
          </p:nvSpPr>
          <p:spPr>
            <a:xfrm>
              <a:off x="1295400" y="3460834"/>
              <a:ext cx="11628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latin typeface="Swis721 Ex BT" panose="020B0605020202020204" pitchFamily="34" charset="0"/>
                </a:defRPr>
              </a:lvl1pPr>
            </a:lstStyle>
            <a:p>
              <a:pPr lvl="0"/>
              <a:r>
                <a:rPr lang="en-US" sz="1050" dirty="0" smtClean="0"/>
                <a:t>Question #1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7324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 descr="CADlogo-lar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4460397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" action="ppaction://hlinkshowjump?jump=firstslide"/>
          </p:cNvPr>
          <p:cNvSpPr txBox="1"/>
          <p:nvPr userDrawn="1"/>
        </p:nvSpPr>
        <p:spPr>
          <a:xfrm>
            <a:off x="4162861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" y="293281"/>
            <a:ext cx="481449" cy="635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5750"/>
            <a:ext cx="589111" cy="5669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8150"/>
            <a:ext cx="609600" cy="5791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06" y="4254958"/>
            <a:ext cx="617094" cy="572312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199004" y="546709"/>
            <a:ext cx="47459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Computer-Aided Design/Drafting (CAD) - Concepts and Features</a:t>
            </a:r>
            <a:endParaRPr lang="en-US" sz="5400" b="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66800" y="742950"/>
            <a:ext cx="700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Swis721 Ex BT" panose="020B0605020202020204" pitchFamily="34" charset="0"/>
              </a:rPr>
              <a:t>Quiz - Part 1: </a:t>
            </a:r>
            <a:r>
              <a:rPr lang="en-US" sz="1200" i="1" dirty="0" smtClean="0">
                <a:latin typeface="Swis721 Ex BT" panose="020B0605020202020204" pitchFamily="34" charset="0"/>
              </a:rPr>
              <a:t>Journey on a Voyage to 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anose="020B0605020202020204" pitchFamily="34" charset="0"/>
              </a:rPr>
              <a:t>CAD  </a:t>
            </a:r>
            <a:r>
              <a:rPr lang="en-US" sz="1200" dirty="0" smtClean="0">
                <a:latin typeface="Swis721 Ex BT" panose="020B0605020202020204" pitchFamily="34" charset="0"/>
              </a:rPr>
              <a:t>- Computer-Aided Design/Drafting</a:t>
            </a:r>
            <a:endParaRPr lang="en-US" sz="1200" dirty="0">
              <a:latin typeface="Swis721 Ex BT" panose="020B0605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" y="0"/>
            <a:ext cx="8837135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9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 descr="CADlogo-lar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04651"/>
            <a:ext cx="1243290" cy="41443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7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Action Button: Home 14">
            <a:hlinkClick r:id="" action="ppaction://hlinkshowjump?jump=firstslide" highlightClick="1"/>
          </p:cNvPr>
          <p:cNvSpPr/>
          <p:nvPr userDrawn="1"/>
        </p:nvSpPr>
        <p:spPr>
          <a:xfrm>
            <a:off x="4460397" y="4718506"/>
            <a:ext cx="202586" cy="139244"/>
          </a:xfrm>
          <a:prstGeom prst="actionButtonHom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" action="ppaction://hlinkshowjump?jump=firstslide"/>
          </p:cNvPr>
          <p:cNvSpPr txBox="1"/>
          <p:nvPr userDrawn="1"/>
        </p:nvSpPr>
        <p:spPr>
          <a:xfrm>
            <a:off x="4162861" y="4454442"/>
            <a:ext cx="790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Swis721 Ex BT" panose="020B0605020202020204" pitchFamily="34" charset="0"/>
              </a:defRPr>
            </a:lvl1pPr>
          </a:lstStyle>
          <a:p>
            <a:pPr lvl="0"/>
            <a:r>
              <a:rPr lang="en-US" sz="1050" dirty="0" smtClean="0"/>
              <a:t>Home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7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9EF30A-2C21-4601-AEAB-B1011FAB4C00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2D72A8-06DF-4DD7-A017-BEBA59B45A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6" r:id="rId2"/>
    <p:sldLayoutId id="2147483699" r:id="rId3"/>
    <p:sldLayoutId id="2147483700" r:id="rId4"/>
    <p:sldLayoutId id="214748370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533400" y="2928758"/>
            <a:ext cx="8153400" cy="1319392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kumimoji="0" sz="36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Quiz : Part 1 – Computer-Aided 				 </a:t>
            </a:r>
            <a:r>
              <a:rPr lang="en-US" b="1" dirty="0" smtClean="0"/>
              <a:t>    Design/Drafting</a:t>
            </a:r>
            <a:endParaRPr lang="en-US" b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10598" y="2190750"/>
            <a:ext cx="2408802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William Harmon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Wm\AppData\Local\Microsoft\Windows\INetCache\IE\N7OUC650\UGent_2013_Quiz_butt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06" y="659606"/>
            <a:ext cx="218379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27861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9. A printer is used to output large size drawings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744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7881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8240" y="1657350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04514" y="230334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10. “Windows” and “IOS” are computer operating systems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28344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1057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184" y="1636878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14600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CORRECT 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“True”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20" name="Picture 3" descr="C:\Users\Wm\AppData\Local\Microsoft\Windows\Temporary Internet Files\Content.IE5\6FBZS68Q\MC9004231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5" y="2371726"/>
            <a:ext cx="485378" cy="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5072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CORRECT 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20" name="Picture 3" descr="C:\Users\Wm\AppData\Local\Microsoft\Windows\Temporary Internet Files\Content.IE5\6FBZS68Q\MC9004231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2374110"/>
            <a:ext cx="485378" cy="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7182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81254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507182" y="165735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“True”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78870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498154" y="3771840"/>
            <a:ext cx="412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High Tower Text" panose="02040502050506030303" pitchFamily="18" charset="0"/>
              </a:rPr>
              <a:t>Good Luck on the Next one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1352550"/>
            <a:ext cx="624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Congratulations, Hope you scored well on the quiz !</a:t>
            </a:r>
            <a:endParaRPr lang="en-US" sz="2000" b="1" dirty="0">
              <a:latin typeface="High Tower Text" panose="02040502050506030303" pitchFamily="18" charset="0"/>
            </a:endParaRPr>
          </a:p>
        </p:txBody>
      </p:sp>
      <p:pic>
        <p:nvPicPr>
          <p:cNvPr id="2050" name="Picture 2" descr="C:\Users\Wm\AppData\Local\Microsoft\Windows\Temporary Internet Files\Content.IE5\VZ31YUIL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859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905000" y="1504950"/>
            <a:ext cx="52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 The “D” stands for “Design or Drafting”) 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81254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14400" y="150495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 Objects can be copied and also made into cells/blocks/symbols) 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81254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14400" y="135255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 The first part is not “true”. CAD has pinpoint accuracy particularly when used in engineering and architecture.) 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81254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29538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1. The letters C.A.D stands for Computer Aided Development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2536" y="1630054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23894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7881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914400" y="148286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igh Tower Text" panose="02040502050506030303" pitchFamily="18" charset="0"/>
              </a:rPr>
              <a:t>Wrong </a:t>
            </a:r>
            <a:r>
              <a:rPr lang="en-US" sz="2000" dirty="0" smtClean="0">
                <a:latin typeface="High Tower Text" panose="02040502050506030303" pitchFamily="18" charset="0"/>
              </a:rPr>
              <a:t>! </a:t>
            </a:r>
            <a:r>
              <a:rPr lang="en-US" sz="2000" dirty="0">
                <a:latin typeface="High Tower Text" panose="02040502050506030303" pitchFamily="18" charset="0"/>
              </a:rPr>
              <a:t>The answer </a:t>
            </a:r>
            <a:r>
              <a:rPr lang="en-US" sz="2000" dirty="0" smtClean="0">
                <a:latin typeface="High Tower Text" panose="02040502050506030303" pitchFamily="18" charset="0"/>
              </a:rPr>
              <a:t>is “FALSE”</a:t>
            </a:r>
          </a:p>
          <a:p>
            <a:pPr algn="ctr"/>
            <a:r>
              <a:rPr lang="en-US" sz="2000" dirty="0" smtClean="0">
                <a:latin typeface="High Tower Text" panose="02040502050506030303" pitchFamily="18" charset="0"/>
              </a:rPr>
              <a:t>( No. A wide format plotter is used.) 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C:\Users\Wm\AppData\Local\Microsoft\Windows\Temporary Internet Files\Content.IE5\XWAKPX6F\MC900423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50" y="2381254"/>
            <a:ext cx="538161" cy="5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8" y="2300226"/>
            <a:ext cx="74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2. CAD is the process of design when supported by computer methods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5934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7881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350" y="1621454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30220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3. CAD is </a:t>
            </a:r>
            <a:r>
              <a:rPr lang="en-US" i="1" dirty="0" smtClean="0">
                <a:latin typeface="High Tower Text" panose="02040502050506030303" pitchFamily="18" charset="0"/>
              </a:rPr>
              <a:t>basically</a:t>
            </a:r>
            <a:r>
              <a:rPr lang="en-US" dirty="0" smtClean="0">
                <a:latin typeface="High Tower Text" panose="02040502050506030303" pitchFamily="18" charset="0"/>
              </a:rPr>
              <a:t> used for single-line drafting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4696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6280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350" y="1623230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8" y="2302206"/>
            <a:ext cx="755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4. All objects created in CAD must be created new over and over again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070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78792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350" y="1616406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31016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5. CAD is not very accurate but provides flexibility in editing\altering drawings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5934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1057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8494" y="1623230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30903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6. The system hardware needed for CAD is a PC 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070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1057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1096" y="1623230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29538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7. A adequate size monitor should be 21” diagonal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17070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1057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1096" y="1616406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096"/>
            <a:ext cx="9145480" cy="5164646"/>
            <a:chOff x="0" y="-2096"/>
            <a:chExt cx="9145480" cy="5164646"/>
          </a:xfrm>
        </p:grpSpPr>
        <p:pic>
          <p:nvPicPr>
            <p:cNvPr id="10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96"/>
              <a:ext cx="154464" cy="516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0"/>
              <a:ext cx="1538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71326" y="-4061010"/>
              <a:ext cx="204932" cy="832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Wm\AppData\Local\Microsoft\Windows\Temporary Internet Files\Content.IE5\VZ31YUIL\MC900438720[1]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AD010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232" y="905793"/>
              <a:ext cx="187124" cy="8326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121239" y="229538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8. A mouse, pen and digitizer are input devices ?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930718" y="3267730"/>
            <a:ext cx="1136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False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3161057" y="3267730"/>
            <a:ext cx="9695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3500">
                  <a:solidFill>
                    <a:srgbClr val="0070C0"/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</a:rPr>
              <a:t>True</a:t>
            </a:r>
            <a:endParaRPr lang="en-US" sz="2800" b="1" spc="50" dirty="0">
              <a:ln w="13500">
                <a:solidFill>
                  <a:srgbClr val="0070C0"/>
                </a:solidFill>
                <a:prstDash val="solid"/>
              </a:ln>
              <a:solidFill>
                <a:srgbClr val="C00000">
                  <a:alpha val="9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1096" y="1623230"/>
            <a:ext cx="7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igh Tower Text" panose="02040502050506030303" pitchFamily="18" charset="0"/>
              </a:rPr>
              <a:t>Please answer by choosing “True or False”: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for CADtastic 2015_Parts n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for CADtastic 2015_Parts n_Executive</Template>
  <TotalTime>7228</TotalTime>
  <Words>398</Words>
  <Application>Microsoft Office PowerPoint</Application>
  <PresentationFormat>On-screen Show (16:9)</PresentationFormat>
  <Paragraphs>75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for CADtastic 2015_Parts n_Executive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</dc:creator>
  <cp:lastModifiedBy>Wm</cp:lastModifiedBy>
  <cp:revision>564</cp:revision>
  <cp:lastPrinted>2013-10-29T17:45:26Z</cp:lastPrinted>
  <dcterms:created xsi:type="dcterms:W3CDTF">2011-10-24T19:56:21Z</dcterms:created>
  <dcterms:modified xsi:type="dcterms:W3CDTF">2016-02-05T19:39:41Z</dcterms:modified>
</cp:coreProperties>
</file>